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60" r:id="rId4"/>
    <p:sldId id="333" r:id="rId5"/>
    <p:sldId id="483" r:id="rId6"/>
    <p:sldId id="570" r:id="rId7"/>
    <p:sldId id="552" r:id="rId8"/>
    <p:sldId id="553" r:id="rId9"/>
    <p:sldId id="554" r:id="rId10"/>
    <p:sldId id="555" r:id="rId11"/>
    <p:sldId id="571" r:id="rId12"/>
    <p:sldId id="572" r:id="rId13"/>
    <p:sldId id="573" r:id="rId14"/>
    <p:sldId id="574" r:id="rId15"/>
    <p:sldId id="575" r:id="rId16"/>
    <p:sldId id="576" r:id="rId17"/>
    <p:sldId id="564" r:id="rId18"/>
    <p:sldId id="565" r:id="rId19"/>
    <p:sldId id="566" r:id="rId20"/>
    <p:sldId id="567" r:id="rId21"/>
    <p:sldId id="568" r:id="rId22"/>
    <p:sldId id="569" r:id="rId23"/>
    <p:sldId id="518" r:id="rId24"/>
    <p:sldId id="481" r:id="rId25"/>
    <p:sldId id="48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880E36A2-E24E-497A-BA37-236890F30548}"/>
  </pc:docChgLst>
  <pc:docChgLst>
    <pc:chgData name="Wittman, Barry" userId="bff186cd-6ce8-41ba-8e8c-e85cdef216de" providerId="ADAL" clId="{F2E0D6F6-E575-4BAF-ADE1-C3500083E987}"/>
    <pc:docChg chg="addSld delSld modSld">
      <pc:chgData name="Wittman, Barry" userId="bff186cd-6ce8-41ba-8e8c-e85cdef216de" providerId="ADAL" clId="{F2E0D6F6-E575-4BAF-ADE1-C3500083E987}" dt="2024-10-25T15:18:31.237" v="10" actId="20577"/>
      <pc:docMkLst>
        <pc:docMk/>
      </pc:docMkLst>
      <pc:sldChg chg="modSp modAnim">
        <pc:chgData name="Wittman, Barry" userId="bff186cd-6ce8-41ba-8e8c-e85cdef216de" providerId="ADAL" clId="{F2E0D6F6-E575-4BAF-ADE1-C3500083E987}" dt="2024-10-25T15:18:31.237" v="10" actId="20577"/>
        <pc:sldMkLst>
          <pc:docMk/>
          <pc:sldMk cId="0" sldId="257"/>
        </pc:sldMkLst>
        <pc:spChg chg="mod">
          <ac:chgData name="Wittman, Barry" userId="bff186cd-6ce8-41ba-8e8c-e85cdef216de" providerId="ADAL" clId="{F2E0D6F6-E575-4BAF-ADE1-C3500083E987}" dt="2024-10-25T15:18:31.237" v="10" actId="20577"/>
          <ac:spMkLst>
            <pc:docMk/>
            <pc:sldMk cId="0" sldId="257"/>
            <ac:spMk id="3" creationId="{00000000-0000-0000-0000-000000000000}"/>
          </ac:spMkLst>
        </pc:spChg>
      </pc:sldChg>
      <pc:sldChg chg="del">
        <pc:chgData name="Wittman, Barry" userId="bff186cd-6ce8-41ba-8e8c-e85cdef216de" providerId="ADAL" clId="{F2E0D6F6-E575-4BAF-ADE1-C3500083E987}" dt="2024-10-25T15:18:24.672" v="1" actId="2696"/>
        <pc:sldMkLst>
          <pc:docMk/>
          <pc:sldMk cId="3147241344" sldId="551"/>
        </pc:sldMkLst>
      </pc:sldChg>
      <pc:sldChg chg="add">
        <pc:chgData name="Wittman, Barry" userId="bff186cd-6ce8-41ba-8e8c-e85cdef216de" providerId="ADAL" clId="{F2E0D6F6-E575-4BAF-ADE1-C3500083E987}" dt="2024-10-25T15:18:16.521" v="0"/>
        <pc:sldMkLst>
          <pc:docMk/>
          <pc:sldMk cId="3941458252" sldId="552"/>
        </pc:sldMkLst>
      </pc:sldChg>
      <pc:sldChg chg="add">
        <pc:chgData name="Wittman, Barry" userId="bff186cd-6ce8-41ba-8e8c-e85cdef216de" providerId="ADAL" clId="{F2E0D6F6-E575-4BAF-ADE1-C3500083E987}" dt="2024-10-25T15:18:16.521" v="0"/>
        <pc:sldMkLst>
          <pc:docMk/>
          <pc:sldMk cId="1966734763" sldId="553"/>
        </pc:sldMkLst>
      </pc:sldChg>
      <pc:sldChg chg="add">
        <pc:chgData name="Wittman, Barry" userId="bff186cd-6ce8-41ba-8e8c-e85cdef216de" providerId="ADAL" clId="{F2E0D6F6-E575-4BAF-ADE1-C3500083E987}" dt="2024-10-25T15:18:16.521" v="0"/>
        <pc:sldMkLst>
          <pc:docMk/>
          <pc:sldMk cId="1890886217" sldId="554"/>
        </pc:sldMkLst>
      </pc:sldChg>
      <pc:sldChg chg="add">
        <pc:chgData name="Wittman, Barry" userId="bff186cd-6ce8-41ba-8e8c-e85cdef216de" providerId="ADAL" clId="{F2E0D6F6-E575-4BAF-ADE1-C3500083E987}" dt="2024-10-25T15:18:16.521" v="0"/>
        <pc:sldMkLst>
          <pc:docMk/>
          <pc:sldMk cId="4042720709" sldId="555"/>
        </pc:sldMkLst>
      </pc:sldChg>
      <pc:sldChg chg="del">
        <pc:chgData name="Wittman, Barry" userId="bff186cd-6ce8-41ba-8e8c-e85cdef216de" providerId="ADAL" clId="{F2E0D6F6-E575-4BAF-ADE1-C3500083E987}" dt="2024-10-25T15:18:24.704" v="2" actId="2696"/>
        <pc:sldMkLst>
          <pc:docMk/>
          <pc:sldMk cId="2363447273" sldId="556"/>
        </pc:sldMkLst>
      </pc:sldChg>
      <pc:sldChg chg="del">
        <pc:chgData name="Wittman, Barry" userId="bff186cd-6ce8-41ba-8e8c-e85cdef216de" providerId="ADAL" clId="{F2E0D6F6-E575-4BAF-ADE1-C3500083E987}" dt="2024-10-25T15:18:24.811" v="3" actId="2696"/>
        <pc:sldMkLst>
          <pc:docMk/>
          <pc:sldMk cId="2882321131" sldId="557"/>
        </pc:sldMkLst>
      </pc:sldChg>
      <pc:sldChg chg="del">
        <pc:chgData name="Wittman, Barry" userId="bff186cd-6ce8-41ba-8e8c-e85cdef216de" providerId="ADAL" clId="{F2E0D6F6-E575-4BAF-ADE1-C3500083E987}" dt="2024-10-25T15:18:24.836" v="4" actId="2696"/>
        <pc:sldMkLst>
          <pc:docMk/>
          <pc:sldMk cId="3190794558" sldId="558"/>
        </pc:sldMkLst>
      </pc:sldChg>
      <pc:sldChg chg="del">
        <pc:chgData name="Wittman, Barry" userId="bff186cd-6ce8-41ba-8e8c-e85cdef216de" providerId="ADAL" clId="{F2E0D6F6-E575-4BAF-ADE1-C3500083E987}" dt="2024-10-25T15:18:24.849" v="5" actId="2696"/>
        <pc:sldMkLst>
          <pc:docMk/>
          <pc:sldMk cId="19639285" sldId="559"/>
        </pc:sldMkLst>
      </pc:sldChg>
      <pc:sldChg chg="del">
        <pc:chgData name="Wittman, Barry" userId="bff186cd-6ce8-41ba-8e8c-e85cdef216de" providerId="ADAL" clId="{F2E0D6F6-E575-4BAF-ADE1-C3500083E987}" dt="2024-10-25T15:18:24.888" v="6" actId="2696"/>
        <pc:sldMkLst>
          <pc:docMk/>
          <pc:sldMk cId="3533359330" sldId="560"/>
        </pc:sldMkLst>
      </pc:sldChg>
      <pc:sldChg chg="del">
        <pc:chgData name="Wittman, Barry" userId="bff186cd-6ce8-41ba-8e8c-e85cdef216de" providerId="ADAL" clId="{F2E0D6F6-E575-4BAF-ADE1-C3500083E987}" dt="2024-10-25T15:18:24.914" v="7" actId="2696"/>
        <pc:sldMkLst>
          <pc:docMk/>
          <pc:sldMk cId="2618514753" sldId="561"/>
        </pc:sldMkLst>
      </pc:sldChg>
      <pc:sldChg chg="del">
        <pc:chgData name="Wittman, Barry" userId="bff186cd-6ce8-41ba-8e8c-e85cdef216de" providerId="ADAL" clId="{F2E0D6F6-E575-4BAF-ADE1-C3500083E987}" dt="2024-10-25T15:18:24.929" v="8" actId="2696"/>
        <pc:sldMkLst>
          <pc:docMk/>
          <pc:sldMk cId="3288201986" sldId="562"/>
        </pc:sldMkLst>
      </pc:sldChg>
      <pc:sldChg chg="del">
        <pc:chgData name="Wittman, Barry" userId="bff186cd-6ce8-41ba-8e8c-e85cdef216de" providerId="ADAL" clId="{F2E0D6F6-E575-4BAF-ADE1-C3500083E987}" dt="2024-10-25T15:18:24.939" v="9" actId="2696"/>
        <pc:sldMkLst>
          <pc:docMk/>
          <pc:sldMk cId="4260316291" sldId="563"/>
        </pc:sldMkLst>
      </pc:sldChg>
      <pc:sldChg chg="add">
        <pc:chgData name="Wittman, Barry" userId="bff186cd-6ce8-41ba-8e8c-e85cdef216de" providerId="ADAL" clId="{F2E0D6F6-E575-4BAF-ADE1-C3500083E987}" dt="2024-10-25T15:18:16.521" v="0"/>
        <pc:sldMkLst>
          <pc:docMk/>
          <pc:sldMk cId="363534625" sldId="570"/>
        </pc:sldMkLst>
      </pc:sldChg>
      <pc:sldChg chg="add">
        <pc:chgData name="Wittman, Barry" userId="bff186cd-6ce8-41ba-8e8c-e85cdef216de" providerId="ADAL" clId="{F2E0D6F6-E575-4BAF-ADE1-C3500083E987}" dt="2024-10-25T15:18:16.521" v="0"/>
        <pc:sldMkLst>
          <pc:docMk/>
          <pc:sldMk cId="1137603235" sldId="571"/>
        </pc:sldMkLst>
      </pc:sldChg>
      <pc:sldChg chg="add">
        <pc:chgData name="Wittman, Barry" userId="bff186cd-6ce8-41ba-8e8c-e85cdef216de" providerId="ADAL" clId="{F2E0D6F6-E575-4BAF-ADE1-C3500083E987}" dt="2024-10-25T15:18:16.521" v="0"/>
        <pc:sldMkLst>
          <pc:docMk/>
          <pc:sldMk cId="759121236" sldId="572"/>
        </pc:sldMkLst>
      </pc:sldChg>
      <pc:sldChg chg="add">
        <pc:chgData name="Wittman, Barry" userId="bff186cd-6ce8-41ba-8e8c-e85cdef216de" providerId="ADAL" clId="{F2E0D6F6-E575-4BAF-ADE1-C3500083E987}" dt="2024-10-25T15:18:16.521" v="0"/>
        <pc:sldMkLst>
          <pc:docMk/>
          <pc:sldMk cId="157273776" sldId="573"/>
        </pc:sldMkLst>
      </pc:sldChg>
      <pc:sldChg chg="add">
        <pc:chgData name="Wittman, Barry" userId="bff186cd-6ce8-41ba-8e8c-e85cdef216de" providerId="ADAL" clId="{F2E0D6F6-E575-4BAF-ADE1-C3500083E987}" dt="2024-10-25T15:18:16.521" v="0"/>
        <pc:sldMkLst>
          <pc:docMk/>
          <pc:sldMk cId="1012961709" sldId="574"/>
        </pc:sldMkLst>
      </pc:sldChg>
      <pc:sldChg chg="add">
        <pc:chgData name="Wittman, Barry" userId="bff186cd-6ce8-41ba-8e8c-e85cdef216de" providerId="ADAL" clId="{F2E0D6F6-E575-4BAF-ADE1-C3500083E987}" dt="2024-10-25T15:18:16.521" v="0"/>
        <pc:sldMkLst>
          <pc:docMk/>
          <pc:sldMk cId="2542780427" sldId="575"/>
        </pc:sldMkLst>
      </pc:sldChg>
      <pc:sldChg chg="add">
        <pc:chgData name="Wittman, Barry" userId="bff186cd-6ce8-41ba-8e8c-e85cdef216de" providerId="ADAL" clId="{F2E0D6F6-E575-4BAF-ADE1-C3500083E987}" dt="2024-10-25T15:18:16.521" v="0"/>
        <pc:sldMkLst>
          <pc:docMk/>
          <pc:sldMk cId="1831997950" sldId="5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10 -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can we always find the shortest path?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a graph of that size, it isn't hard to find the shortest path</a:t>
            </a:r>
          </a:p>
          <a:p>
            <a:r>
              <a:rPr lang="en-US" dirty="0"/>
              <a:t>A Google Maps graph has millions and millions of nodes</a:t>
            </a:r>
          </a:p>
          <a:p>
            <a:r>
              <a:rPr lang="en-US" dirty="0"/>
              <a:t>How can we come up with an algorithm that will always find the shortest path from one node to another?</a:t>
            </a:r>
          </a:p>
        </p:txBody>
      </p:sp>
    </p:spTree>
    <p:extLst>
      <p:ext uri="{BB962C8B-B14F-4D97-AF65-F5344CB8AC3E}">
        <p14:creationId xmlns:p14="http://schemas.microsoft.com/office/powerpoint/2010/main" val="404272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Dijkstra’s Algorithm</a:t>
            </a:r>
            <a:endParaRPr 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7394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1959, </a:t>
            </a:r>
            <a:r>
              <a:rPr lang="en-US" dirty="0" err="1"/>
              <a:t>Edsger</a:t>
            </a:r>
            <a:r>
              <a:rPr lang="en-US" dirty="0"/>
              <a:t> Dijkstra published an algorithm to find shortest paths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2600" y="2514600"/>
          <a:ext cx="8686800" cy="4154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5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1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49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Meaning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495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Starting node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554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d</a:t>
                      </a:r>
                      <a:r>
                        <a:rPr lang="en-US" b="1" dirty="0"/>
                        <a:t>(</a:t>
                      </a:r>
                      <a:r>
                        <a:rPr lang="en-US" b="1" i="1" dirty="0"/>
                        <a:t>v</a:t>
                      </a:r>
                      <a:r>
                        <a:rPr lang="en-US" b="1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 best distance from </a:t>
                      </a:r>
                      <a:r>
                        <a:rPr lang="en-US" b="1" i="1" dirty="0"/>
                        <a:t>s</a:t>
                      </a:r>
                      <a:r>
                        <a:rPr lang="en-US" dirty="0"/>
                        <a:t> to </a:t>
                      </a:r>
                      <a:r>
                        <a:rPr lang="en-US" b="1" i="1" dirty="0"/>
                        <a:t>v</a:t>
                      </a:r>
                      <a:r>
                        <a:rPr lang="en-US" dirty="0"/>
                        <a:t> found so far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554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d</a:t>
                      </a:r>
                      <a:r>
                        <a:rPr lang="en-US" b="1" i="0" dirty="0"/>
                        <a:t>(</a:t>
                      </a:r>
                      <a:r>
                        <a:rPr lang="en-US" b="1" i="1" dirty="0"/>
                        <a:t>u, v</a:t>
                      </a:r>
                      <a:r>
                        <a:rPr lang="en-US" b="1" i="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The direct distance between nodes</a:t>
                      </a:r>
                      <a:r>
                        <a:rPr lang="en-US" baseline="0" dirty="0"/>
                        <a:t> </a:t>
                      </a:r>
                      <a:r>
                        <a:rPr lang="en-US" b="1" i="1" baseline="0" dirty="0"/>
                        <a:t>u</a:t>
                      </a:r>
                      <a:r>
                        <a:rPr lang="en-US" baseline="0" dirty="0"/>
                        <a:t> and </a:t>
                      </a:r>
                      <a:r>
                        <a:rPr lang="en-US" b="1" i="1" baseline="0" dirty="0"/>
                        <a:t>v</a:t>
                      </a:r>
                      <a:endParaRPr lang="en-US" b="1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934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 set which contains the nodes for which we know the shortest path from </a:t>
                      </a:r>
                      <a:r>
                        <a:rPr lang="en-US" b="1" i="1" dirty="0"/>
                        <a:t>s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7934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set which contains</a:t>
                      </a:r>
                      <a:r>
                        <a:rPr lang="en-US" baseline="0" dirty="0"/>
                        <a:t> the nodes for which we do not yet know the shortest path from </a:t>
                      </a:r>
                      <a:r>
                        <a:rPr lang="en-US" b="1" i="1" baseline="0" dirty="0"/>
                        <a:t>s</a:t>
                      </a:r>
                      <a:endParaRPr lang="en-US" b="1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7934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err="1"/>
                        <a:t>pred</a:t>
                      </a:r>
                      <a:r>
                        <a:rPr lang="en-US" b="1" i="1" dirty="0"/>
                        <a:t>(u)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Predecessor</a:t>
                      </a:r>
                      <a:r>
                        <a:rPr lang="en-US" baseline="0" dirty="0"/>
                        <a:t> of </a:t>
                      </a:r>
                      <a:r>
                        <a:rPr lang="en-US" b="1" i="1" baseline="0" dirty="0"/>
                        <a:t>u</a:t>
                      </a:r>
                      <a:r>
                        <a:rPr lang="en-US" baseline="0" dirty="0"/>
                        <a:t> in the shortest path from </a:t>
                      </a:r>
                      <a:r>
                        <a:rPr lang="en-US" b="1" i="1" baseline="0" dirty="0"/>
                        <a:t>s</a:t>
                      </a:r>
                      <a:endParaRPr lang="en-US" b="1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6032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Dijkstra’s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dirty="0"/>
              <a:t>Start with two sets,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V</a:t>
            </a:r>
            <a:r>
              <a:rPr lang="en-US" dirty="0"/>
              <a:t>:</a:t>
            </a:r>
          </a:p>
          <a:p>
            <a:pPr marL="971550" lvl="1" indent="-514350"/>
            <a:r>
              <a:rPr lang="en-US" b="1" i="1" dirty="0"/>
              <a:t>S</a:t>
            </a:r>
            <a:r>
              <a:rPr lang="en-US" dirty="0"/>
              <a:t> is empty</a:t>
            </a:r>
          </a:p>
          <a:p>
            <a:pPr marL="971550" lvl="1" indent="-514350"/>
            <a:r>
              <a:rPr lang="en-US" b="1" i="1" dirty="0"/>
              <a:t>V</a:t>
            </a:r>
            <a:r>
              <a:rPr lang="en-US" dirty="0"/>
              <a:t> has all the nodes in it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Set the distance to all nodes in </a:t>
            </a:r>
            <a:r>
              <a:rPr lang="en-US" b="1" i="1" dirty="0"/>
              <a:t>V</a:t>
            </a:r>
            <a:r>
              <a:rPr lang="en-US" dirty="0"/>
              <a:t> to ∞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Set the distance to the starting node </a:t>
            </a:r>
            <a:r>
              <a:rPr lang="en-US" b="1" i="1" dirty="0"/>
              <a:t>s</a:t>
            </a:r>
            <a:r>
              <a:rPr lang="en-US" dirty="0"/>
              <a:t> to 0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Find the node </a:t>
            </a:r>
            <a:r>
              <a:rPr lang="en-US" b="1" i="1" dirty="0"/>
              <a:t>u</a:t>
            </a:r>
            <a:r>
              <a:rPr lang="en-US" dirty="0"/>
              <a:t> in </a:t>
            </a:r>
            <a:r>
              <a:rPr lang="en-US" b="1" i="1" dirty="0"/>
              <a:t>V</a:t>
            </a:r>
            <a:r>
              <a:rPr lang="en-US" dirty="0"/>
              <a:t> that is closest to </a:t>
            </a:r>
            <a:r>
              <a:rPr lang="en-US" b="1" i="1" dirty="0"/>
              <a:t>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For every neighbor </a:t>
            </a:r>
            <a:r>
              <a:rPr lang="en-US" b="1" i="1" dirty="0"/>
              <a:t>v</a:t>
            </a:r>
            <a:r>
              <a:rPr lang="en-US" dirty="0"/>
              <a:t> of </a:t>
            </a:r>
            <a:r>
              <a:rPr lang="en-US" b="1" i="1" dirty="0"/>
              <a:t>u</a:t>
            </a:r>
            <a:r>
              <a:rPr lang="en-US" dirty="0"/>
              <a:t> in </a:t>
            </a:r>
            <a:r>
              <a:rPr lang="en-US" b="1" i="1" dirty="0"/>
              <a:t>V</a:t>
            </a:r>
          </a:p>
          <a:p>
            <a:pPr marL="1225296" lvl="2" indent="-457200"/>
            <a:r>
              <a:rPr lang="en-US" dirty="0"/>
              <a:t>If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v</a:t>
            </a:r>
            <a:r>
              <a:rPr lang="en-US" dirty="0"/>
              <a:t>) &gt;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u</a:t>
            </a:r>
            <a:r>
              <a:rPr lang="en-US" dirty="0"/>
              <a:t>) +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 err="1"/>
              <a:t>u</a:t>
            </a:r>
            <a:r>
              <a:rPr lang="en-US" dirty="0" err="1"/>
              <a:t>,</a:t>
            </a:r>
            <a:r>
              <a:rPr lang="en-US" b="1" i="1" dirty="0" err="1"/>
              <a:t>v</a:t>
            </a:r>
            <a:r>
              <a:rPr lang="en-US" dirty="0"/>
              <a:t>)</a:t>
            </a:r>
          </a:p>
          <a:p>
            <a:pPr marL="1225296" lvl="2" indent="-457200"/>
            <a:r>
              <a:rPr lang="en-US" dirty="0"/>
              <a:t>	Set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v</a:t>
            </a:r>
            <a:r>
              <a:rPr lang="en-US" dirty="0"/>
              <a:t>) =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/>
              <a:t>u</a:t>
            </a:r>
            <a:r>
              <a:rPr lang="en-US" dirty="0"/>
              <a:t>) + </a:t>
            </a:r>
            <a:r>
              <a:rPr lang="en-US" b="1" i="1" dirty="0"/>
              <a:t>d</a:t>
            </a:r>
            <a:r>
              <a:rPr lang="en-US" dirty="0"/>
              <a:t>(</a:t>
            </a:r>
            <a:r>
              <a:rPr lang="en-US" b="1" i="1" dirty="0" err="1"/>
              <a:t>u</a:t>
            </a:r>
            <a:r>
              <a:rPr lang="en-US" dirty="0" err="1"/>
              <a:t>,</a:t>
            </a:r>
            <a:r>
              <a:rPr lang="en-US" b="1" i="1" dirty="0" err="1"/>
              <a:t>v</a:t>
            </a:r>
            <a:r>
              <a:rPr lang="en-US" dirty="0"/>
              <a:t>)</a:t>
            </a:r>
          </a:p>
          <a:p>
            <a:pPr marL="1225296" lvl="2" indent="-457200"/>
            <a:r>
              <a:rPr lang="en-US" dirty="0"/>
              <a:t>	Set </a:t>
            </a:r>
            <a:r>
              <a:rPr lang="en-US" b="1" i="1" dirty="0" err="1"/>
              <a:t>pred</a:t>
            </a:r>
            <a:r>
              <a:rPr lang="en-US" dirty="0"/>
              <a:t>(</a:t>
            </a:r>
            <a:r>
              <a:rPr lang="en-US" b="1" i="1" dirty="0"/>
              <a:t>v</a:t>
            </a:r>
            <a:r>
              <a:rPr lang="en-US" dirty="0"/>
              <a:t>) = </a:t>
            </a:r>
            <a:r>
              <a:rPr lang="en-US" b="1" i="1" dirty="0"/>
              <a:t>u</a:t>
            </a: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Move </a:t>
            </a:r>
            <a:r>
              <a:rPr lang="en-US" b="1" i="1" dirty="0"/>
              <a:t>u</a:t>
            </a:r>
            <a:r>
              <a:rPr lang="en-US" dirty="0"/>
              <a:t> from </a:t>
            </a:r>
            <a:r>
              <a:rPr lang="en-US" b="1" i="1" dirty="0"/>
              <a:t>V</a:t>
            </a:r>
            <a:r>
              <a:rPr lang="en-US" dirty="0"/>
              <a:t> to </a:t>
            </a:r>
            <a:r>
              <a:rPr lang="en-US" b="1" i="1" dirty="0"/>
              <a:t>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b="1" i="1" dirty="0"/>
              <a:t>V</a:t>
            </a:r>
            <a:r>
              <a:rPr lang="en-US" dirty="0"/>
              <a:t> is not empty, go back to Step 4</a:t>
            </a:r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2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Content Placeholder 22"/>
          <p:cNvGraphicFramePr>
            <a:graphicFrameLocks noGrp="1"/>
          </p:cNvGraphicFramePr>
          <p:nvPr>
            <p:ph idx="1"/>
            <p:extLst/>
          </p:nvPr>
        </p:nvGraphicFramePr>
        <p:xfrm>
          <a:off x="1828801" y="1676400"/>
          <a:ext cx="29844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d</a:t>
                      </a:r>
                      <a:r>
                        <a:rPr lang="en-US" dirty="0"/>
                        <a:t>(</a:t>
                      </a:r>
                      <a:r>
                        <a:rPr lang="en-US" i="1" dirty="0"/>
                        <a:t>u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/>
                        <a:t>pred</a:t>
                      </a:r>
                      <a:r>
                        <a:rPr lang="en-US" dirty="0"/>
                        <a:t>(</a:t>
                      </a:r>
                      <a:r>
                        <a:rPr lang="en-US" i="1" dirty="0"/>
                        <a:t>u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6" name="Content Placeholder 22"/>
          <p:cNvGraphicFramePr>
            <a:graphicFrameLocks/>
          </p:cNvGraphicFramePr>
          <p:nvPr>
            <p:extLst/>
          </p:nvPr>
        </p:nvGraphicFramePr>
        <p:xfrm>
          <a:off x="1828801" y="1672587"/>
          <a:ext cx="29844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d</a:t>
                      </a:r>
                      <a:r>
                        <a:rPr lang="en-US" dirty="0"/>
                        <a:t>(</a:t>
                      </a:r>
                      <a:r>
                        <a:rPr lang="en-US" i="1" dirty="0"/>
                        <a:t>u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/>
                        <a:t>pred</a:t>
                      </a:r>
                      <a:r>
                        <a:rPr lang="en-US" dirty="0"/>
                        <a:t>(</a:t>
                      </a:r>
                      <a:r>
                        <a:rPr lang="en-US" i="1" dirty="0"/>
                        <a:t>u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54" name="Content Placeholder 22"/>
          <p:cNvGraphicFramePr>
            <a:graphicFrameLocks/>
          </p:cNvGraphicFramePr>
          <p:nvPr>
            <p:extLst/>
          </p:nvPr>
        </p:nvGraphicFramePr>
        <p:xfrm>
          <a:off x="1826242" y="1665922"/>
          <a:ext cx="29844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d</a:t>
                      </a:r>
                      <a:r>
                        <a:rPr lang="en-US" dirty="0"/>
                        <a:t>(</a:t>
                      </a:r>
                      <a:r>
                        <a:rPr lang="en-US" i="1" dirty="0"/>
                        <a:t>u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/>
                        <a:t>pred</a:t>
                      </a:r>
                      <a:r>
                        <a:rPr lang="en-US" dirty="0"/>
                        <a:t>(</a:t>
                      </a:r>
                      <a:r>
                        <a:rPr lang="en-US" i="1" dirty="0"/>
                        <a:t>u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58" name="Content Placeholder 22"/>
          <p:cNvGraphicFramePr>
            <a:graphicFrameLocks/>
          </p:cNvGraphicFramePr>
          <p:nvPr>
            <p:extLst/>
          </p:nvPr>
        </p:nvGraphicFramePr>
        <p:xfrm>
          <a:off x="1833919" y="1668773"/>
          <a:ext cx="29844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d</a:t>
                      </a:r>
                      <a:r>
                        <a:rPr lang="en-US" dirty="0"/>
                        <a:t>(</a:t>
                      </a:r>
                      <a:r>
                        <a:rPr lang="en-US" i="1" dirty="0"/>
                        <a:t>u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/>
                        <a:t>pred</a:t>
                      </a:r>
                      <a:r>
                        <a:rPr lang="en-US" dirty="0"/>
                        <a:t>(</a:t>
                      </a:r>
                      <a:r>
                        <a:rPr lang="en-US" i="1" dirty="0"/>
                        <a:t>u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3" name="Content Placeholder 22"/>
          <p:cNvGraphicFramePr>
            <a:graphicFrameLocks/>
          </p:cNvGraphicFramePr>
          <p:nvPr>
            <p:extLst/>
          </p:nvPr>
        </p:nvGraphicFramePr>
        <p:xfrm>
          <a:off x="1833918" y="1670881"/>
          <a:ext cx="2984499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d</a:t>
                      </a:r>
                      <a:r>
                        <a:rPr lang="en-US" dirty="0"/>
                        <a:t>(</a:t>
                      </a:r>
                      <a:r>
                        <a:rPr lang="en-US" i="1" dirty="0"/>
                        <a:t>u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/>
                        <a:t>pred</a:t>
                      </a:r>
                      <a:r>
                        <a:rPr lang="en-US" dirty="0"/>
                        <a:t>(</a:t>
                      </a:r>
                      <a:r>
                        <a:rPr lang="en-US" i="1" dirty="0"/>
                        <a:t>u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Example for Dijkstra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 bwMode="auto">
          <a:xfrm>
            <a:off x="4495800" y="4672012"/>
            <a:ext cx="3000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cs typeface="Arial" pitchFamily="34" charset="0"/>
              </a:rPr>
              <a:t>5</a:t>
            </a:r>
          </a:p>
        </p:txBody>
      </p:sp>
      <p:sp>
        <p:nvSpPr>
          <p:cNvPr id="5" name="TextBox 4"/>
          <p:cNvSpPr txBox="1"/>
          <p:nvPr/>
        </p:nvSpPr>
        <p:spPr bwMode="auto">
          <a:xfrm>
            <a:off x="6786564" y="5281612"/>
            <a:ext cx="300037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Arial" pitchFamily="34" charset="0"/>
              </a:rPr>
              <a:t>3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7699338" y="5357812"/>
            <a:ext cx="30328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cs typeface="Arial" pitchFamily="34" charset="0"/>
              </a:rPr>
              <a:t>4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5791201" y="6335712"/>
            <a:ext cx="4159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Arial" pitchFamily="34" charset="0"/>
              </a:rPr>
              <a:t>16</a:t>
            </a:r>
          </a:p>
        </p:txBody>
      </p:sp>
      <p:cxnSp>
        <p:nvCxnSpPr>
          <p:cNvPr id="8" name="Straight Connector 7"/>
          <p:cNvCxnSpPr>
            <a:stCxn id="15" idx="6"/>
            <a:endCxn id="18" idx="2"/>
          </p:cNvCxnSpPr>
          <p:nvPr/>
        </p:nvCxnSpPr>
        <p:spPr bwMode="auto">
          <a:xfrm flipV="1">
            <a:off x="4533900" y="5643562"/>
            <a:ext cx="1333500" cy="152400"/>
          </a:xfrm>
          <a:prstGeom prst="line">
            <a:avLst/>
          </a:prstGeom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5" idx="7"/>
            <a:endCxn id="16" idx="3"/>
          </p:cNvCxnSpPr>
          <p:nvPr/>
        </p:nvCxnSpPr>
        <p:spPr bwMode="auto">
          <a:xfrm rot="5400000" flipH="1" flipV="1">
            <a:off x="4293394" y="4658519"/>
            <a:ext cx="1204913" cy="825500"/>
          </a:xfrm>
          <a:prstGeom prst="line">
            <a:avLst/>
          </a:prstGeom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6" idx="6"/>
            <a:endCxn id="17" idx="1"/>
          </p:cNvCxnSpPr>
          <p:nvPr/>
        </p:nvCxnSpPr>
        <p:spPr bwMode="auto">
          <a:xfrm>
            <a:off x="5600700" y="4348162"/>
            <a:ext cx="1612900" cy="412750"/>
          </a:xfrm>
          <a:prstGeom prst="line">
            <a:avLst/>
          </a:prstGeom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7" idx="3"/>
            <a:endCxn id="18" idx="6"/>
          </p:cNvCxnSpPr>
          <p:nvPr/>
        </p:nvCxnSpPr>
        <p:spPr bwMode="auto">
          <a:xfrm rot="5400000">
            <a:off x="6391275" y="4821237"/>
            <a:ext cx="641350" cy="1003300"/>
          </a:xfrm>
          <a:prstGeom prst="line">
            <a:avLst/>
          </a:prstGeom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9" idx="0"/>
            <a:endCxn id="17" idx="5"/>
          </p:cNvCxnSpPr>
          <p:nvPr/>
        </p:nvCxnSpPr>
        <p:spPr bwMode="auto">
          <a:xfrm rot="16200000" flipV="1">
            <a:off x="6969125" y="5487987"/>
            <a:ext cx="1308100" cy="336550"/>
          </a:xfrm>
          <a:prstGeom prst="line">
            <a:avLst/>
          </a:prstGeom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9" idx="2"/>
            <a:endCxn id="15" idx="5"/>
          </p:cNvCxnSpPr>
          <p:nvPr/>
        </p:nvCxnSpPr>
        <p:spPr bwMode="auto">
          <a:xfrm rot="10800000">
            <a:off x="4483100" y="5916612"/>
            <a:ext cx="3136900" cy="565150"/>
          </a:xfrm>
          <a:prstGeom prst="line">
            <a:avLst/>
          </a:prstGeom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8" idx="1"/>
            <a:endCxn id="16" idx="5"/>
          </p:cNvCxnSpPr>
          <p:nvPr/>
        </p:nvCxnSpPr>
        <p:spPr bwMode="auto">
          <a:xfrm rot="16200000" flipV="1">
            <a:off x="5207794" y="4810919"/>
            <a:ext cx="1052513" cy="368300"/>
          </a:xfrm>
          <a:prstGeom prst="line">
            <a:avLst/>
          </a:prstGeom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Connector 14"/>
          <p:cNvSpPr>
            <a:spLocks noChangeAspect="1"/>
          </p:cNvSpPr>
          <p:nvPr/>
        </p:nvSpPr>
        <p:spPr bwMode="auto">
          <a:xfrm>
            <a:off x="4191000" y="5624512"/>
            <a:ext cx="342900" cy="342900"/>
          </a:xfrm>
          <a:prstGeom prst="flowChartConnector">
            <a:avLst/>
          </a:prstGeom>
          <a:solidFill>
            <a:schemeClr val="accent1"/>
          </a:solidFill>
          <a:ln w="38100" cmpd="sng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6" name="Flowchart: Connector 15"/>
          <p:cNvSpPr>
            <a:spLocks noChangeAspect="1"/>
          </p:cNvSpPr>
          <p:nvPr/>
        </p:nvSpPr>
        <p:spPr bwMode="auto">
          <a:xfrm>
            <a:off x="5257800" y="4176712"/>
            <a:ext cx="342900" cy="342900"/>
          </a:xfrm>
          <a:prstGeom prst="flowChartConnector">
            <a:avLst/>
          </a:prstGeom>
          <a:solidFill>
            <a:schemeClr val="accent4"/>
          </a:solidFill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7" name="Flowchart: Connector 16"/>
          <p:cNvSpPr>
            <a:spLocks noChangeAspect="1"/>
          </p:cNvSpPr>
          <p:nvPr/>
        </p:nvSpPr>
        <p:spPr bwMode="auto">
          <a:xfrm>
            <a:off x="7162800" y="4710112"/>
            <a:ext cx="342900" cy="342900"/>
          </a:xfrm>
          <a:prstGeom prst="flowChartConnector">
            <a:avLst/>
          </a:prstGeom>
          <a:solidFill>
            <a:schemeClr val="accent6"/>
          </a:solidFill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8" name="Flowchart: Connector 17"/>
          <p:cNvSpPr>
            <a:spLocks noChangeAspect="1"/>
          </p:cNvSpPr>
          <p:nvPr/>
        </p:nvSpPr>
        <p:spPr bwMode="auto">
          <a:xfrm>
            <a:off x="5867400" y="5472112"/>
            <a:ext cx="342900" cy="342900"/>
          </a:xfrm>
          <a:prstGeom prst="flowChartConnector">
            <a:avLst/>
          </a:prstGeom>
          <a:solidFill>
            <a:schemeClr val="accent2"/>
          </a:solidFill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19" name="Flowchart: Connector 18"/>
          <p:cNvSpPr>
            <a:spLocks noChangeAspect="1"/>
          </p:cNvSpPr>
          <p:nvPr/>
        </p:nvSpPr>
        <p:spPr bwMode="auto">
          <a:xfrm>
            <a:off x="7620000" y="6310312"/>
            <a:ext cx="342900" cy="342900"/>
          </a:xfrm>
          <a:prstGeom prst="flowChartConnector">
            <a:avLst/>
          </a:prstGeom>
          <a:solidFill>
            <a:schemeClr val="accent3"/>
          </a:solidFill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0" name="TextBox 19"/>
          <p:cNvSpPr txBox="1"/>
          <p:nvPr/>
        </p:nvSpPr>
        <p:spPr bwMode="auto">
          <a:xfrm>
            <a:off x="5791200" y="4737100"/>
            <a:ext cx="3048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5105400" y="5281612"/>
            <a:ext cx="3048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8</a:t>
            </a:r>
          </a:p>
        </p:txBody>
      </p:sp>
      <p:sp>
        <p:nvSpPr>
          <p:cNvPr id="22" name="TextBox 21"/>
          <p:cNvSpPr txBox="1"/>
          <p:nvPr/>
        </p:nvSpPr>
        <p:spPr bwMode="auto">
          <a:xfrm>
            <a:off x="6248400" y="4062412"/>
            <a:ext cx="304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6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248400" y="1676400"/>
          <a:ext cx="304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B, C, D,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7" name="Table 146"/>
          <p:cNvGraphicFramePr>
            <a:graphicFrameLocks noGrp="1"/>
          </p:cNvGraphicFramePr>
          <p:nvPr/>
        </p:nvGraphicFramePr>
        <p:xfrm>
          <a:off x="6248400" y="1676400"/>
          <a:ext cx="304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C, D,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3" name="Table 152"/>
          <p:cNvGraphicFramePr>
            <a:graphicFrameLocks noGrp="1"/>
          </p:cNvGraphicFramePr>
          <p:nvPr/>
        </p:nvGraphicFramePr>
        <p:xfrm>
          <a:off x="6248400" y="1676400"/>
          <a:ext cx="304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 B,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D,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9" name="Table 158"/>
          <p:cNvGraphicFramePr>
            <a:graphicFrameLocks noGrp="1"/>
          </p:cNvGraphicFramePr>
          <p:nvPr/>
        </p:nvGraphicFramePr>
        <p:xfrm>
          <a:off x="6248400" y="1676400"/>
          <a:ext cx="304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 B, C,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1" name="Table 160"/>
          <p:cNvGraphicFramePr>
            <a:graphicFrameLocks noGrp="1"/>
          </p:cNvGraphicFramePr>
          <p:nvPr/>
        </p:nvGraphicFramePr>
        <p:xfrm>
          <a:off x="6248400" y="1676400"/>
          <a:ext cx="304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 B, C, D,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6324600" y="3066872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Finding the shortest distance from </a:t>
            </a:r>
            <a:r>
              <a:rPr lang="en-US" sz="2400" b="1" dirty="0">
                <a:solidFill>
                  <a:schemeClr val="accent1"/>
                </a:solidFill>
              </a:rPr>
              <a:t>A</a:t>
            </a:r>
            <a:r>
              <a:rPr lang="en-US" sz="2400" dirty="0"/>
              <a:t> to all other nodes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/>
          </p:nvPr>
        </p:nvGraphicFramePr>
        <p:xfrm>
          <a:off x="6248400" y="1676400"/>
          <a:ext cx="304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A, B, C, D,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8" name="Flowchart: Connector 37"/>
          <p:cNvSpPr>
            <a:spLocks noChangeAspect="1"/>
          </p:cNvSpPr>
          <p:nvPr/>
        </p:nvSpPr>
        <p:spPr bwMode="auto">
          <a:xfrm>
            <a:off x="4191000" y="5627059"/>
            <a:ext cx="342900" cy="342900"/>
          </a:xfrm>
          <a:prstGeom prst="flowChartConnector">
            <a:avLst/>
          </a:prstGeom>
          <a:solidFill>
            <a:schemeClr val="accent1"/>
          </a:solidFill>
          <a:ln w="38100" cmpd="sng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5727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Features of </a:t>
            </a:r>
            <a:r>
              <a:rPr lang="en-US" dirty="0" err="1"/>
              <a:t>Dijkstra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Always gets the next closest node, so we know there isn’t a better way to get there</a:t>
            </a:r>
          </a:p>
          <a:p>
            <a:pPr eaLnBrk="1" hangingPunct="1"/>
            <a:r>
              <a:rPr lang="en-US" dirty="0"/>
              <a:t>Finds the shortest path from a starting node to </a:t>
            </a:r>
            <a:r>
              <a:rPr lang="en-US" b="1" dirty="0"/>
              <a:t>all </a:t>
            </a:r>
            <a:r>
              <a:rPr lang="en-US" dirty="0"/>
              <a:t>other nodes</a:t>
            </a:r>
          </a:p>
          <a:p>
            <a:pPr eaLnBrk="1" hangingPunct="1"/>
            <a:r>
              <a:rPr lang="en-US" dirty="0"/>
              <a:t>Works even for directed graphs</a:t>
            </a:r>
          </a:p>
          <a:p>
            <a:pPr lvl="1"/>
            <a:r>
              <a:rPr lang="en-US" dirty="0"/>
              <a:t>Provided that they don't have negative edge weights</a:t>
            </a:r>
          </a:p>
        </p:txBody>
      </p:sp>
    </p:spTree>
    <p:extLst>
      <p:ext uri="{BB962C8B-B14F-4D97-AF65-F5344CB8AC3E}">
        <p14:creationId xmlns:p14="http://schemas.microsoft.com/office/powerpoint/2010/main" val="101296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Dijkstra's</a:t>
            </a:r>
            <a:r>
              <a:rPr lang="en-US" dirty="0"/>
              <a:t> 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normal running time for </a:t>
            </a:r>
            <a:r>
              <a:rPr lang="en-US" dirty="0" err="1"/>
              <a:t>Dijkstra's</a:t>
            </a:r>
            <a:r>
              <a:rPr lang="en-US" dirty="0"/>
              <a:t> is O(|</a:t>
            </a:r>
            <a:r>
              <a:rPr lang="en-US" b="1" i="1" dirty="0"/>
              <a:t>V</a:t>
            </a:r>
            <a:r>
              <a:rPr lang="en-US" dirty="0"/>
              <a:t>|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At worst, we may have to update each node in </a:t>
            </a:r>
            <a:r>
              <a:rPr lang="en-US" b="1" i="1" dirty="0"/>
              <a:t>V</a:t>
            </a:r>
            <a:r>
              <a:rPr lang="en-US" dirty="0"/>
              <a:t> for each </a:t>
            </a:r>
            <a:r>
              <a:rPr lang="en-US"/>
              <a:t>node </a:t>
            </a:r>
            <a:r>
              <a:rPr lang="en-US" b="1" i="1"/>
              <a:t>v</a:t>
            </a:r>
            <a:r>
              <a:rPr lang="en-US"/>
              <a:t> </a:t>
            </a:r>
            <a:r>
              <a:rPr lang="en-US" dirty="0"/>
              <a:t>that we find the shortest path to</a:t>
            </a:r>
          </a:p>
          <a:p>
            <a:r>
              <a:rPr lang="en-US" dirty="0"/>
              <a:t>A special data structure called a min-priority queue can implement the process of updating priorities faster</a:t>
            </a:r>
          </a:p>
          <a:p>
            <a:pPr lvl="1"/>
            <a:r>
              <a:rPr lang="en-US" dirty="0"/>
              <a:t>Total running time of O(|</a:t>
            </a:r>
            <a:r>
              <a:rPr lang="en-US" b="1" i="1" dirty="0"/>
              <a:t>E</a:t>
            </a:r>
            <a:r>
              <a:rPr lang="en-US" dirty="0"/>
              <a:t>| + |</a:t>
            </a:r>
            <a:r>
              <a:rPr lang="en-US" b="1" i="1" dirty="0"/>
              <a:t>V</a:t>
            </a:r>
            <a:r>
              <a:rPr lang="en-US" dirty="0"/>
              <a:t>| log |</a:t>
            </a:r>
            <a:r>
              <a:rPr lang="en-US" b="1" i="1" dirty="0"/>
              <a:t>V</a:t>
            </a:r>
            <a:r>
              <a:rPr lang="en-US" dirty="0"/>
              <a:t>|)</a:t>
            </a:r>
          </a:p>
          <a:p>
            <a:pPr lvl="1"/>
            <a:r>
              <a:rPr lang="en-US" dirty="0"/>
              <a:t>Technically faster for sparse graphs</a:t>
            </a:r>
          </a:p>
          <a:p>
            <a:pPr lvl="1"/>
            <a:r>
              <a:rPr lang="en-US" dirty="0"/>
              <a:t>Algorithm wizards </a:t>
            </a:r>
            <a:r>
              <a:rPr lang="en-US" dirty="0" err="1"/>
              <a:t>Fredman</a:t>
            </a:r>
            <a:r>
              <a:rPr lang="en-US" dirty="0"/>
              <a:t> and </a:t>
            </a:r>
            <a:r>
              <a:rPr lang="en-US" dirty="0" err="1"/>
              <a:t>Tarjan</a:t>
            </a:r>
            <a:r>
              <a:rPr lang="en-US" dirty="0"/>
              <a:t> created an implementation called a Fibonacci Heap</a:t>
            </a:r>
          </a:p>
          <a:p>
            <a:pPr lvl="2"/>
            <a:r>
              <a:rPr lang="en-US" dirty="0"/>
              <a:t>Actually slow in practice</a:t>
            </a:r>
          </a:p>
        </p:txBody>
      </p:sp>
    </p:spTree>
    <p:extLst>
      <p:ext uri="{BB962C8B-B14F-4D97-AF65-F5344CB8AC3E}">
        <p14:creationId xmlns:p14="http://schemas.microsoft.com/office/powerpoint/2010/main" val="254278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Dijkstra's practice</a:t>
            </a:r>
          </a:p>
        </p:txBody>
      </p:sp>
      <p:sp>
        <p:nvSpPr>
          <p:cNvPr id="4" name="Oval 3"/>
          <p:cNvSpPr/>
          <p:nvPr/>
        </p:nvSpPr>
        <p:spPr>
          <a:xfrm>
            <a:off x="2340097" y="1957331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9410700" y="617088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</a:t>
            </a:r>
          </a:p>
        </p:txBody>
      </p:sp>
      <p:sp>
        <p:nvSpPr>
          <p:cNvPr id="6" name="Oval 5"/>
          <p:cNvSpPr/>
          <p:nvPr/>
        </p:nvSpPr>
        <p:spPr>
          <a:xfrm>
            <a:off x="9677400" y="1953808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</a:t>
            </a:r>
          </a:p>
        </p:txBody>
      </p:sp>
      <p:sp>
        <p:nvSpPr>
          <p:cNvPr id="7" name="Oval 6"/>
          <p:cNvSpPr/>
          <p:nvPr/>
        </p:nvSpPr>
        <p:spPr>
          <a:xfrm>
            <a:off x="4282581" y="4327429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</a:t>
            </a:r>
          </a:p>
        </p:txBody>
      </p:sp>
      <p:sp>
        <p:nvSpPr>
          <p:cNvPr id="8" name="Oval 7"/>
          <p:cNvSpPr/>
          <p:nvPr/>
        </p:nvSpPr>
        <p:spPr>
          <a:xfrm>
            <a:off x="4328254" y="177677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B</a:t>
            </a:r>
          </a:p>
        </p:txBody>
      </p:sp>
      <p:sp>
        <p:nvSpPr>
          <p:cNvPr id="9" name="Oval 8"/>
          <p:cNvSpPr/>
          <p:nvPr/>
        </p:nvSpPr>
        <p:spPr>
          <a:xfrm>
            <a:off x="2378197" y="3628224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10" name="Oval 9"/>
          <p:cNvSpPr/>
          <p:nvPr/>
        </p:nvSpPr>
        <p:spPr>
          <a:xfrm>
            <a:off x="6163101" y="4538074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G</a:t>
            </a:r>
          </a:p>
        </p:txBody>
      </p:sp>
      <p:sp>
        <p:nvSpPr>
          <p:cNvPr id="12" name="Oval 11"/>
          <p:cNvSpPr/>
          <p:nvPr/>
        </p:nvSpPr>
        <p:spPr>
          <a:xfrm>
            <a:off x="5514264" y="2416222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</a:t>
            </a:r>
          </a:p>
        </p:txBody>
      </p:sp>
      <p:sp>
        <p:nvSpPr>
          <p:cNvPr id="13" name="Oval 12"/>
          <p:cNvSpPr/>
          <p:nvPr/>
        </p:nvSpPr>
        <p:spPr>
          <a:xfrm>
            <a:off x="1981200" y="598229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J</a:t>
            </a:r>
          </a:p>
        </p:txBody>
      </p:sp>
      <p:sp>
        <p:nvSpPr>
          <p:cNvPr id="14" name="Oval 13"/>
          <p:cNvSpPr/>
          <p:nvPr/>
        </p:nvSpPr>
        <p:spPr>
          <a:xfrm>
            <a:off x="7661483" y="383294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H</a:t>
            </a:r>
          </a:p>
        </p:txBody>
      </p:sp>
      <p:sp>
        <p:nvSpPr>
          <p:cNvPr id="15" name="Oval 14"/>
          <p:cNvSpPr/>
          <p:nvPr/>
        </p:nvSpPr>
        <p:spPr>
          <a:xfrm>
            <a:off x="4344460" y="6147849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K</a:t>
            </a:r>
          </a:p>
        </p:txBody>
      </p:sp>
      <p:sp>
        <p:nvSpPr>
          <p:cNvPr id="16" name="Oval 15"/>
          <p:cNvSpPr/>
          <p:nvPr/>
        </p:nvSpPr>
        <p:spPr>
          <a:xfrm>
            <a:off x="7381164" y="2296163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</a:t>
            </a:r>
          </a:p>
        </p:txBody>
      </p:sp>
      <p:cxnSp>
        <p:nvCxnSpPr>
          <p:cNvPr id="18" name="Straight Connector 17"/>
          <p:cNvCxnSpPr>
            <a:stCxn id="8" idx="4"/>
            <a:endCxn id="7" idx="0"/>
          </p:cNvCxnSpPr>
          <p:nvPr/>
        </p:nvCxnSpPr>
        <p:spPr>
          <a:xfrm flipH="1">
            <a:off x="4549282" y="2310171"/>
            <a:ext cx="45673" cy="20172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6"/>
            <a:endCxn id="8" idx="2"/>
          </p:cNvCxnSpPr>
          <p:nvPr/>
        </p:nvCxnSpPr>
        <p:spPr>
          <a:xfrm flipV="1">
            <a:off x="2873498" y="2043471"/>
            <a:ext cx="1454757" cy="18056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6"/>
            <a:endCxn id="7" idx="2"/>
          </p:cNvCxnSpPr>
          <p:nvPr/>
        </p:nvCxnSpPr>
        <p:spPr>
          <a:xfrm>
            <a:off x="2911597" y="3894925"/>
            <a:ext cx="1370984" cy="6992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4"/>
            <a:endCxn id="15" idx="0"/>
          </p:cNvCxnSpPr>
          <p:nvPr/>
        </p:nvCxnSpPr>
        <p:spPr>
          <a:xfrm>
            <a:off x="4549282" y="4860829"/>
            <a:ext cx="61879" cy="12870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3"/>
            <a:endCxn id="13" idx="7"/>
          </p:cNvCxnSpPr>
          <p:nvPr/>
        </p:nvCxnSpPr>
        <p:spPr>
          <a:xfrm flipH="1">
            <a:off x="2436486" y="4782714"/>
            <a:ext cx="1924211" cy="1277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2" idx="3"/>
            <a:endCxn id="7" idx="7"/>
          </p:cNvCxnSpPr>
          <p:nvPr/>
        </p:nvCxnSpPr>
        <p:spPr>
          <a:xfrm flipH="1">
            <a:off x="4737867" y="2871508"/>
            <a:ext cx="854513" cy="15340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0" idx="3"/>
            <a:endCxn id="15" idx="7"/>
          </p:cNvCxnSpPr>
          <p:nvPr/>
        </p:nvCxnSpPr>
        <p:spPr>
          <a:xfrm flipH="1">
            <a:off x="4799746" y="4993360"/>
            <a:ext cx="1441471" cy="12326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2" idx="6"/>
            <a:endCxn id="16" idx="2"/>
          </p:cNvCxnSpPr>
          <p:nvPr/>
        </p:nvCxnSpPr>
        <p:spPr>
          <a:xfrm flipV="1">
            <a:off x="6047664" y="2562864"/>
            <a:ext cx="1333500" cy="1200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4"/>
            <a:endCxn id="5" idx="7"/>
          </p:cNvCxnSpPr>
          <p:nvPr/>
        </p:nvCxnSpPr>
        <p:spPr>
          <a:xfrm flipH="1">
            <a:off x="9865986" y="2487209"/>
            <a:ext cx="78115" cy="37617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4" idx="5"/>
            <a:endCxn id="5" idx="0"/>
          </p:cNvCxnSpPr>
          <p:nvPr/>
        </p:nvCxnSpPr>
        <p:spPr>
          <a:xfrm>
            <a:off x="8116768" y="4288226"/>
            <a:ext cx="1560632" cy="18826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4"/>
            <a:endCxn id="10" idx="0"/>
          </p:cNvCxnSpPr>
          <p:nvPr/>
        </p:nvCxnSpPr>
        <p:spPr>
          <a:xfrm>
            <a:off x="5780965" y="2949622"/>
            <a:ext cx="648837" cy="15884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0" idx="5"/>
            <a:endCxn id="5" idx="1"/>
          </p:cNvCxnSpPr>
          <p:nvPr/>
        </p:nvCxnSpPr>
        <p:spPr>
          <a:xfrm>
            <a:off x="6618387" y="4993359"/>
            <a:ext cx="2870429" cy="12556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4" idx="6"/>
            <a:endCxn id="6" idx="3"/>
          </p:cNvCxnSpPr>
          <p:nvPr/>
        </p:nvCxnSpPr>
        <p:spPr>
          <a:xfrm flipV="1">
            <a:off x="8194883" y="2409094"/>
            <a:ext cx="1560632" cy="16905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6" idx="6"/>
            <a:endCxn id="6" idx="2"/>
          </p:cNvCxnSpPr>
          <p:nvPr/>
        </p:nvCxnSpPr>
        <p:spPr>
          <a:xfrm flipV="1">
            <a:off x="7914564" y="2220509"/>
            <a:ext cx="1762836" cy="3423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9" idx="4"/>
            <a:endCxn id="13" idx="0"/>
          </p:cNvCxnSpPr>
          <p:nvPr/>
        </p:nvCxnSpPr>
        <p:spPr>
          <a:xfrm flipH="1">
            <a:off x="2247901" y="4161625"/>
            <a:ext cx="396997" cy="18206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" idx="4"/>
            <a:endCxn id="9" idx="0"/>
          </p:cNvCxnSpPr>
          <p:nvPr/>
        </p:nvCxnSpPr>
        <p:spPr>
          <a:xfrm>
            <a:off x="2606797" y="2490732"/>
            <a:ext cx="38100" cy="11374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8" idx="6"/>
            <a:endCxn id="6" idx="1"/>
          </p:cNvCxnSpPr>
          <p:nvPr/>
        </p:nvCxnSpPr>
        <p:spPr>
          <a:xfrm flipV="1">
            <a:off x="4861655" y="2031924"/>
            <a:ext cx="4893861" cy="115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" idx="2"/>
            <a:endCxn id="15" idx="6"/>
          </p:cNvCxnSpPr>
          <p:nvPr/>
        </p:nvCxnSpPr>
        <p:spPr>
          <a:xfrm flipH="1" flipV="1">
            <a:off x="4877860" y="6414550"/>
            <a:ext cx="4532840" cy="230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2" idx="5"/>
            <a:endCxn id="14" idx="2"/>
          </p:cNvCxnSpPr>
          <p:nvPr/>
        </p:nvCxnSpPr>
        <p:spPr>
          <a:xfrm>
            <a:off x="5969549" y="2871508"/>
            <a:ext cx="1691934" cy="1228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6" idx="4"/>
            <a:endCxn id="14" idx="0"/>
          </p:cNvCxnSpPr>
          <p:nvPr/>
        </p:nvCxnSpPr>
        <p:spPr>
          <a:xfrm>
            <a:off x="7647865" y="2829564"/>
            <a:ext cx="280319" cy="10033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0" idx="2"/>
            <a:endCxn id="7" idx="6"/>
          </p:cNvCxnSpPr>
          <p:nvPr/>
        </p:nvCxnSpPr>
        <p:spPr>
          <a:xfrm flipH="1" flipV="1">
            <a:off x="4815981" y="4594130"/>
            <a:ext cx="1347120" cy="2106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8" idx="3"/>
            <a:endCxn id="9" idx="7"/>
          </p:cNvCxnSpPr>
          <p:nvPr/>
        </p:nvCxnSpPr>
        <p:spPr>
          <a:xfrm flipH="1">
            <a:off x="2833483" y="2232055"/>
            <a:ext cx="1572887" cy="14742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8918604" y="3247225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161001" y="2785560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8807948" y="4668235"/>
            <a:ext cx="60275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884590" y="3881736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788024" y="5042678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6701417" y="5878434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4068122" y="5188653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4825006" y="3099658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7040514" y="1492144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4091244" y="3147689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3149686" y="2505136"/>
            <a:ext cx="5663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12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356510" y="5378829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1980660" y="4611534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3225886" y="1626255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300492" y="2985490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6511973" y="3420071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5661856" y="3514563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5290236" y="4108758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5028742" y="5127105"/>
            <a:ext cx="57178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631316" y="2586336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8383916" y="2362201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478156" y="3675008"/>
            <a:ext cx="45528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31997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Matching</a:t>
            </a:r>
          </a:p>
        </p:txBody>
      </p:sp>
    </p:spTree>
    <p:extLst>
      <p:ext uri="{BB962C8B-B14F-4D97-AF65-F5344CB8AC3E}">
        <p14:creationId xmlns:p14="http://schemas.microsoft.com/office/powerpoint/2010/main" val="659698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graphs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bipartite graph is one whose nodes can be divided into two disjoint sets X and Y</a:t>
            </a:r>
          </a:p>
          <a:p>
            <a:r>
              <a:rPr lang="en-US" dirty="0"/>
              <a:t>There can be edges between set X and set Y</a:t>
            </a:r>
          </a:p>
          <a:p>
            <a:r>
              <a:rPr lang="en-US" dirty="0"/>
              <a:t>There are no edges inside set X or set Y</a:t>
            </a:r>
          </a:p>
          <a:p>
            <a:r>
              <a:rPr lang="en-US" dirty="0"/>
              <a:t>A graph is bipartite if and only if it contains no odd cycles</a:t>
            </a:r>
          </a:p>
        </p:txBody>
      </p:sp>
    </p:spTree>
    <p:extLst>
      <p:ext uri="{BB962C8B-B14F-4D97-AF65-F5344CB8AC3E}">
        <p14:creationId xmlns:p14="http://schemas.microsoft.com/office/powerpoint/2010/main" val="109070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>
            <a:stCxn id="4" idx="4"/>
            <a:endCxn id="10" idx="0"/>
          </p:cNvCxnSpPr>
          <p:nvPr/>
        </p:nvCxnSpPr>
        <p:spPr>
          <a:xfrm rot="5400000">
            <a:off x="2057400" y="3924300"/>
            <a:ext cx="2819400" cy="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5"/>
            <a:endCxn id="11" idx="1"/>
          </p:cNvCxnSpPr>
          <p:nvPr/>
        </p:nvCxnSpPr>
        <p:spPr>
          <a:xfrm rot="16200000" flipH="1">
            <a:off x="2588885" y="3503285"/>
            <a:ext cx="2975630" cy="8420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7"/>
            <a:endCxn id="5" idx="3"/>
          </p:cNvCxnSpPr>
          <p:nvPr/>
        </p:nvCxnSpPr>
        <p:spPr>
          <a:xfrm rot="5400000" flipH="1" flipV="1">
            <a:off x="2588885" y="3503285"/>
            <a:ext cx="2975630" cy="8420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5"/>
            <a:endCxn id="12" idx="1"/>
          </p:cNvCxnSpPr>
          <p:nvPr/>
        </p:nvCxnSpPr>
        <p:spPr>
          <a:xfrm rot="16200000" flipH="1">
            <a:off x="3769985" y="3541385"/>
            <a:ext cx="2975630" cy="7658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1" idx="7"/>
            <a:endCxn id="7" idx="3"/>
          </p:cNvCxnSpPr>
          <p:nvPr/>
        </p:nvCxnSpPr>
        <p:spPr>
          <a:xfrm rot="5400000" flipH="1" flipV="1">
            <a:off x="4341485" y="2969885"/>
            <a:ext cx="2975630" cy="19088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6"/>
            <a:endCxn id="8" idx="3"/>
          </p:cNvCxnSpPr>
          <p:nvPr/>
        </p:nvCxnSpPr>
        <p:spPr>
          <a:xfrm flipV="1">
            <a:off x="3733801" y="2436486"/>
            <a:ext cx="4192915" cy="31642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" idx="4"/>
            <a:endCxn id="13" idx="7"/>
          </p:cNvCxnSpPr>
          <p:nvPr/>
        </p:nvCxnSpPr>
        <p:spPr>
          <a:xfrm rot="5400000">
            <a:off x="6189337" y="3486151"/>
            <a:ext cx="2897515" cy="9544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4"/>
            <a:endCxn id="13" idx="1"/>
          </p:cNvCxnSpPr>
          <p:nvPr/>
        </p:nvCxnSpPr>
        <p:spPr>
          <a:xfrm rot="16200000" flipH="1">
            <a:off x="4857751" y="3486150"/>
            <a:ext cx="2897515" cy="9544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6" idx="5"/>
            <a:endCxn id="14" idx="1"/>
          </p:cNvCxnSpPr>
          <p:nvPr/>
        </p:nvCxnSpPr>
        <p:spPr>
          <a:xfrm rot="16200000" flipH="1">
            <a:off x="5484485" y="2969885"/>
            <a:ext cx="2975630" cy="19088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6" idx="6"/>
            <a:endCxn id="15" idx="1"/>
          </p:cNvCxnSpPr>
          <p:nvPr/>
        </p:nvCxnSpPr>
        <p:spPr>
          <a:xfrm>
            <a:off x="6096001" y="2247901"/>
            <a:ext cx="2973715" cy="31642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5" idx="0"/>
            <a:endCxn id="9" idx="4"/>
          </p:cNvCxnSpPr>
          <p:nvPr/>
        </p:nvCxnSpPr>
        <p:spPr>
          <a:xfrm rot="5400000" flipH="1" flipV="1">
            <a:off x="7848600" y="3924300"/>
            <a:ext cx="2819400" cy="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graph</a:t>
            </a:r>
          </a:p>
        </p:txBody>
      </p:sp>
      <p:sp>
        <p:nvSpPr>
          <p:cNvPr id="4" name="Oval 3"/>
          <p:cNvSpPr/>
          <p:nvPr/>
        </p:nvSpPr>
        <p:spPr>
          <a:xfrm>
            <a:off x="32004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4419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5562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6705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/>
          <p:nvPr/>
        </p:nvSpPr>
        <p:spPr>
          <a:xfrm>
            <a:off x="7848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9" name="Oval 8"/>
          <p:cNvSpPr/>
          <p:nvPr/>
        </p:nvSpPr>
        <p:spPr>
          <a:xfrm>
            <a:off x="8991600" y="1981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0" name="Oval 9"/>
          <p:cNvSpPr/>
          <p:nvPr/>
        </p:nvSpPr>
        <p:spPr>
          <a:xfrm>
            <a:off x="32004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4419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5562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3" name="Oval 12"/>
          <p:cNvSpPr/>
          <p:nvPr/>
        </p:nvSpPr>
        <p:spPr>
          <a:xfrm>
            <a:off x="6705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5" name="Oval 14"/>
          <p:cNvSpPr/>
          <p:nvPr/>
        </p:nvSpPr>
        <p:spPr>
          <a:xfrm>
            <a:off x="8991600" y="53340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33600" y="181987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33600" y="510540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4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120691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Cycle detection</a:t>
            </a:r>
          </a:p>
          <a:p>
            <a:r>
              <a:rPr lang="en-US" dirty="0"/>
              <a:t>Topological sort</a:t>
            </a:r>
          </a:p>
          <a:p>
            <a:r>
              <a:rPr lang="en-US" dirty="0"/>
              <a:t>Connectivity</a:t>
            </a:r>
          </a:p>
          <a:p>
            <a:r>
              <a:rPr lang="en-US" dirty="0"/>
              <a:t>Minimum </a:t>
            </a:r>
            <a:r>
              <a:rPr lang="en-US"/>
              <a:t>spanning tree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perfect matching</a:t>
            </a:r>
            <a:r>
              <a:rPr lang="en-US" dirty="0"/>
              <a:t> is when every node in set X and every node in set Y is matched</a:t>
            </a:r>
          </a:p>
          <a:p>
            <a:r>
              <a:rPr lang="en-US" dirty="0"/>
              <a:t>It is not always possible to have a perfect matching</a:t>
            </a:r>
          </a:p>
          <a:p>
            <a:r>
              <a:rPr lang="en-US" dirty="0"/>
              <a:t>We can still try to find a </a:t>
            </a:r>
            <a:r>
              <a:rPr lang="en-US" b="1" dirty="0"/>
              <a:t>maximum matching</a:t>
            </a:r>
            <a:r>
              <a:rPr lang="en-US" dirty="0"/>
              <a:t> in which as many nodes are matched up as possible</a:t>
            </a:r>
          </a:p>
        </p:txBody>
      </p:sp>
    </p:spTree>
    <p:extLst>
      <p:ext uri="{BB962C8B-B14F-4D97-AF65-F5344CB8AC3E}">
        <p14:creationId xmlns:p14="http://schemas.microsoft.com/office/powerpoint/2010/main" val="409093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rabicPeriod"/>
            </a:pPr>
            <a:r>
              <a:rPr lang="en-US" dirty="0"/>
              <a:t>Come up with a legal, maximal matching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Take an </a:t>
            </a:r>
            <a:r>
              <a:rPr lang="en-US" b="1" dirty="0"/>
              <a:t>augmenting path</a:t>
            </a:r>
            <a:r>
              <a:rPr lang="en-US" dirty="0"/>
              <a:t> that starts at an unmatched node in X and ends at an unmatched node in Y, alternating the kind of edges it cross (first unmatched, then matched, then unmatched, etc.)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If there is such a path, switch all the edges along the path from being in the matching to being out and vice versa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If there's another augmenting path, go back to Step 2</a:t>
            </a:r>
          </a:p>
          <a:p>
            <a:pPr marL="582930" indent="-514350">
              <a:buFont typeface="+mj-lt"/>
              <a:buAutoNum type="arabicPeriod"/>
            </a:pPr>
            <a:endParaRPr lang="en-US" dirty="0"/>
          </a:p>
          <a:p>
            <a:pPr marL="58293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74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>
            <a:stCxn id="4" idx="4"/>
            <a:endCxn id="10" idx="0"/>
          </p:cNvCxnSpPr>
          <p:nvPr/>
        </p:nvCxnSpPr>
        <p:spPr>
          <a:xfrm rot="5400000">
            <a:off x="2057400" y="4000500"/>
            <a:ext cx="2819400" cy="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5"/>
            <a:endCxn id="11" idx="1"/>
          </p:cNvCxnSpPr>
          <p:nvPr/>
        </p:nvCxnSpPr>
        <p:spPr>
          <a:xfrm rot="16200000" flipH="1">
            <a:off x="2588885" y="3579485"/>
            <a:ext cx="2975630" cy="8420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7"/>
            <a:endCxn id="5" idx="3"/>
          </p:cNvCxnSpPr>
          <p:nvPr/>
        </p:nvCxnSpPr>
        <p:spPr>
          <a:xfrm rot="5400000" flipH="1" flipV="1">
            <a:off x="2588885" y="3579485"/>
            <a:ext cx="2975630" cy="8420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5"/>
            <a:endCxn id="12" idx="1"/>
          </p:cNvCxnSpPr>
          <p:nvPr/>
        </p:nvCxnSpPr>
        <p:spPr>
          <a:xfrm rot="16200000" flipH="1">
            <a:off x="3769985" y="3617585"/>
            <a:ext cx="2975630" cy="7658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1" idx="7"/>
            <a:endCxn id="7" idx="3"/>
          </p:cNvCxnSpPr>
          <p:nvPr/>
        </p:nvCxnSpPr>
        <p:spPr>
          <a:xfrm rot="5400000" flipH="1" flipV="1">
            <a:off x="4341485" y="3046085"/>
            <a:ext cx="2975630" cy="19088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6"/>
            <a:endCxn id="8" idx="3"/>
          </p:cNvCxnSpPr>
          <p:nvPr/>
        </p:nvCxnSpPr>
        <p:spPr>
          <a:xfrm flipV="1">
            <a:off x="3733801" y="2512686"/>
            <a:ext cx="4192915" cy="31642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" idx="4"/>
            <a:endCxn id="13" idx="7"/>
          </p:cNvCxnSpPr>
          <p:nvPr/>
        </p:nvCxnSpPr>
        <p:spPr>
          <a:xfrm rot="5400000">
            <a:off x="6189337" y="3562351"/>
            <a:ext cx="2897515" cy="9544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4"/>
            <a:endCxn id="13" idx="1"/>
          </p:cNvCxnSpPr>
          <p:nvPr/>
        </p:nvCxnSpPr>
        <p:spPr>
          <a:xfrm rot="16200000" flipH="1">
            <a:off x="4857751" y="3562350"/>
            <a:ext cx="2897515" cy="9544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6" idx="5"/>
            <a:endCxn id="14" idx="1"/>
          </p:cNvCxnSpPr>
          <p:nvPr/>
        </p:nvCxnSpPr>
        <p:spPr>
          <a:xfrm rot="16200000" flipH="1">
            <a:off x="5484485" y="3046085"/>
            <a:ext cx="2975630" cy="19088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6" idx="6"/>
            <a:endCxn id="15" idx="1"/>
          </p:cNvCxnSpPr>
          <p:nvPr/>
        </p:nvCxnSpPr>
        <p:spPr>
          <a:xfrm>
            <a:off x="6096001" y="2324101"/>
            <a:ext cx="2973715" cy="31642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5" idx="0"/>
            <a:endCxn id="9" idx="4"/>
          </p:cNvCxnSpPr>
          <p:nvPr/>
        </p:nvCxnSpPr>
        <p:spPr>
          <a:xfrm rot="5400000" flipH="1" flipV="1">
            <a:off x="7848600" y="4000500"/>
            <a:ext cx="2819400" cy="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 the graph</a:t>
            </a:r>
          </a:p>
        </p:txBody>
      </p:sp>
      <p:sp>
        <p:nvSpPr>
          <p:cNvPr id="4" name="Oval 3"/>
          <p:cNvSpPr/>
          <p:nvPr/>
        </p:nvSpPr>
        <p:spPr>
          <a:xfrm>
            <a:off x="3200400" y="20574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4419600" y="20574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5562600" y="20574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6705600" y="20574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/>
          <p:nvPr/>
        </p:nvSpPr>
        <p:spPr>
          <a:xfrm>
            <a:off x="7848600" y="20574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9" name="Oval 8"/>
          <p:cNvSpPr/>
          <p:nvPr/>
        </p:nvSpPr>
        <p:spPr>
          <a:xfrm>
            <a:off x="8991600" y="20574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0" name="Oval 9"/>
          <p:cNvSpPr/>
          <p:nvPr/>
        </p:nvSpPr>
        <p:spPr>
          <a:xfrm>
            <a:off x="3200400" y="5410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1" name="Oval 10"/>
          <p:cNvSpPr/>
          <p:nvPr/>
        </p:nvSpPr>
        <p:spPr>
          <a:xfrm>
            <a:off x="4419600" y="5410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5562600" y="5410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3" name="Oval 12"/>
          <p:cNvSpPr/>
          <p:nvPr/>
        </p:nvSpPr>
        <p:spPr>
          <a:xfrm>
            <a:off x="6705600" y="5410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5410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5" name="Oval 14"/>
          <p:cNvSpPr/>
          <p:nvPr/>
        </p:nvSpPr>
        <p:spPr>
          <a:xfrm>
            <a:off x="8991600" y="5410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33600" y="189607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33600" y="518160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4"/>
                </a:solidFill>
              </a:rPr>
              <a:t>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124200" y="1524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Anna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67200" y="15356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Becky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86400" y="1524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Caitlin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629400" y="1524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Daisy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72400" y="1524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Erin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915400" y="1524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Fiona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48000" y="6248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Adam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419600" y="62600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410200" y="6248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Carlos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705600" y="6248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Dan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772400" y="6248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Evan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915400" y="6248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Fred</a:t>
            </a:r>
          </a:p>
        </p:txBody>
      </p:sp>
    </p:spTree>
    <p:extLst>
      <p:ext uri="{BB962C8B-B14F-4D97-AF65-F5344CB8AC3E}">
        <p14:creationId xmlns:p14="http://schemas.microsoft.com/office/powerpoint/2010/main" val="1267430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2684300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matching</a:t>
            </a:r>
          </a:p>
          <a:p>
            <a:r>
              <a:rPr lang="en-US" dirty="0"/>
              <a:t>Stable marriage</a:t>
            </a:r>
          </a:p>
          <a:p>
            <a:r>
              <a:rPr lang="en-US" dirty="0"/>
              <a:t>Euler paths </a:t>
            </a:r>
            <a:r>
              <a:rPr lang="en-US"/>
              <a:t>and tours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working on Project 3</a:t>
            </a:r>
          </a:p>
          <a:p>
            <a:r>
              <a:rPr lang="en-US" dirty="0"/>
              <a:t>Start </a:t>
            </a:r>
            <a:r>
              <a:rPr lang="en-US"/>
              <a:t>Assignment 5</a:t>
            </a:r>
          </a:p>
          <a:p>
            <a:r>
              <a:rPr lang="en-US"/>
              <a:t>Read </a:t>
            </a:r>
            <a:r>
              <a:rPr lang="en-US" dirty="0"/>
              <a:t>sections 6.2 and 6.4</a:t>
            </a:r>
          </a:p>
        </p:txBody>
      </p:sp>
    </p:spTree>
    <p:extLst>
      <p:ext uri="{BB962C8B-B14F-4D97-AF65-F5344CB8AC3E}">
        <p14:creationId xmlns:p14="http://schemas.microsoft.com/office/powerpoint/2010/main" val="226479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7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</p:spTree>
    <p:extLst>
      <p:ext uri="{BB962C8B-B14F-4D97-AF65-F5344CB8AC3E}">
        <p14:creationId xmlns:p14="http://schemas.microsoft.com/office/powerpoint/2010/main" val="363534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86100" y="4227871"/>
            <a:ext cx="6019800" cy="2667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Google Maps</a:t>
            </a:r>
            <a:endParaRPr lang="en-US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Google Maps find the shortest route from Silicon Valley to Westerville?</a:t>
            </a:r>
          </a:p>
          <a:p>
            <a:r>
              <a:rPr lang="en-US" dirty="0"/>
              <a:t>Graph theory, of course!</a:t>
            </a:r>
          </a:p>
          <a:p>
            <a:r>
              <a:rPr lang="en-US" dirty="0"/>
              <a:t>It stores a very large graph where locations are nodes and streets (well, parts of streets) are edges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45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use a weighted graph</a:t>
            </a:r>
          </a:p>
          <a:p>
            <a:r>
              <a:rPr lang="en-US"/>
              <a:t>Weight can represent time, distance, cost: anything, really</a:t>
            </a:r>
          </a:p>
          <a:p>
            <a:r>
              <a:rPr lang="en-US"/>
              <a:t>The shortest path (lowest total weight) is not always obvious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 bwMode="auto">
          <a:xfrm>
            <a:off x="4876800" y="4495800"/>
            <a:ext cx="3000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cs typeface="Arial" pitchFamily="34" charset="0"/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7167564" y="5105400"/>
            <a:ext cx="3000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Arial" pitchFamily="34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 bwMode="auto">
          <a:xfrm>
            <a:off x="8080338" y="5181600"/>
            <a:ext cx="30328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cs typeface="Arial" pitchFamily="34" charset="0"/>
              </a:rPr>
              <a:t>4</a:t>
            </a:r>
          </a:p>
        </p:txBody>
      </p:sp>
      <p:sp>
        <p:nvSpPr>
          <p:cNvPr id="15" name="TextBox 14"/>
          <p:cNvSpPr txBox="1"/>
          <p:nvPr/>
        </p:nvSpPr>
        <p:spPr bwMode="auto">
          <a:xfrm>
            <a:off x="6172201" y="6161088"/>
            <a:ext cx="4159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Arial" pitchFamily="34" charset="0"/>
              </a:rPr>
              <a:t>16</a:t>
            </a:r>
          </a:p>
        </p:txBody>
      </p:sp>
      <p:grpSp>
        <p:nvGrpSpPr>
          <p:cNvPr id="3" name="Group 23"/>
          <p:cNvGrpSpPr/>
          <p:nvPr/>
        </p:nvGrpSpPr>
        <p:grpSpPr>
          <a:xfrm>
            <a:off x="4864683" y="4171951"/>
            <a:ext cx="3307768" cy="2133601"/>
            <a:chOff x="3340683" y="4248150"/>
            <a:chExt cx="3307768" cy="21336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22" name="Straight Connector 21"/>
            <p:cNvCxnSpPr>
              <a:stCxn id="16" idx="6"/>
              <a:endCxn id="19" idx="2"/>
            </p:cNvCxnSpPr>
            <p:nvPr/>
          </p:nvCxnSpPr>
          <p:spPr>
            <a:xfrm flipV="1">
              <a:off x="3390900" y="5543550"/>
              <a:ext cx="1333500" cy="1524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6" idx="7"/>
              <a:endCxn id="17" idx="3"/>
            </p:cNvCxnSpPr>
            <p:nvPr/>
          </p:nvCxnSpPr>
          <p:spPr>
            <a:xfrm rot="5400000" flipH="1" flipV="1">
              <a:off x="3150183" y="4559883"/>
              <a:ext cx="1205334" cy="82433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7" idx="6"/>
              <a:endCxn id="18" idx="1"/>
            </p:cNvCxnSpPr>
            <p:nvPr/>
          </p:nvCxnSpPr>
          <p:spPr>
            <a:xfrm>
              <a:off x="4457700" y="4248150"/>
              <a:ext cx="1612317" cy="41216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8" idx="3"/>
              <a:endCxn id="19" idx="6"/>
            </p:cNvCxnSpPr>
            <p:nvPr/>
          </p:nvCxnSpPr>
          <p:spPr>
            <a:xfrm rot="5400000">
              <a:off x="5248276" y="4721808"/>
              <a:ext cx="640767" cy="100271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0" idx="0"/>
              <a:endCxn id="18" idx="5"/>
            </p:cNvCxnSpPr>
            <p:nvPr/>
          </p:nvCxnSpPr>
          <p:spPr>
            <a:xfrm rot="16200000" flipV="1">
              <a:off x="5826709" y="5388558"/>
              <a:ext cx="1307517" cy="33596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0" idx="2"/>
              <a:endCxn id="16" idx="5"/>
            </p:cNvCxnSpPr>
            <p:nvPr/>
          </p:nvCxnSpPr>
          <p:spPr>
            <a:xfrm rot="10800000">
              <a:off x="3340684" y="5817184"/>
              <a:ext cx="3136317" cy="56456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19" idx="1"/>
              <a:endCxn id="17" idx="5"/>
            </p:cNvCxnSpPr>
            <p:nvPr/>
          </p:nvCxnSpPr>
          <p:spPr>
            <a:xfrm rot="16200000" flipV="1">
              <a:off x="4064583" y="4712283"/>
              <a:ext cx="1052934" cy="36713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6172200" y="4560888"/>
            <a:ext cx="3048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486400" y="5105400"/>
            <a:ext cx="304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629400" y="3886200"/>
            <a:ext cx="304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6</a:t>
            </a:r>
          </a:p>
        </p:txBody>
      </p:sp>
      <p:grpSp>
        <p:nvGrpSpPr>
          <p:cNvPr id="4" name="Group 22"/>
          <p:cNvGrpSpPr/>
          <p:nvPr/>
        </p:nvGrpSpPr>
        <p:grpSpPr>
          <a:xfrm>
            <a:off x="4572000" y="4000500"/>
            <a:ext cx="3771900" cy="2476500"/>
            <a:chOff x="3048000" y="4076700"/>
            <a:chExt cx="3771900" cy="24765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" name="Flowchart: Connector 15"/>
            <p:cNvSpPr>
              <a:spLocks noChangeAspect="1"/>
            </p:cNvSpPr>
            <p:nvPr/>
          </p:nvSpPr>
          <p:spPr bwMode="auto">
            <a:xfrm>
              <a:off x="3048000" y="5524500"/>
              <a:ext cx="342900" cy="342900"/>
            </a:xfrm>
            <a:prstGeom prst="flowChartConnector">
              <a:avLst/>
            </a:prstGeom>
            <a:solidFill>
              <a:schemeClr val="accent1"/>
            </a:solidFill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  <p:sp>
          <p:nvSpPr>
            <p:cNvPr id="17" name="Flowchart: Connector 16"/>
            <p:cNvSpPr>
              <a:spLocks noChangeAspect="1"/>
            </p:cNvSpPr>
            <p:nvPr/>
          </p:nvSpPr>
          <p:spPr bwMode="auto">
            <a:xfrm>
              <a:off x="4114800" y="4076700"/>
              <a:ext cx="342900" cy="342900"/>
            </a:xfrm>
            <a:prstGeom prst="flowChartConnector">
              <a:avLst/>
            </a:prstGeom>
            <a:solidFill>
              <a:schemeClr val="accent4"/>
            </a:solidFill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B</a:t>
              </a:r>
            </a:p>
          </p:txBody>
        </p:sp>
        <p:sp>
          <p:nvSpPr>
            <p:cNvPr id="18" name="Flowchart: Connector 17"/>
            <p:cNvSpPr>
              <a:spLocks noChangeAspect="1"/>
            </p:cNvSpPr>
            <p:nvPr/>
          </p:nvSpPr>
          <p:spPr bwMode="auto">
            <a:xfrm>
              <a:off x="6019800" y="4610100"/>
              <a:ext cx="342900" cy="342900"/>
            </a:xfrm>
            <a:prstGeom prst="flowChartConnector">
              <a:avLst/>
            </a:prstGeom>
            <a:solidFill>
              <a:schemeClr val="accent6"/>
            </a:solidFill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D</a:t>
              </a:r>
            </a:p>
          </p:txBody>
        </p:sp>
        <p:sp>
          <p:nvSpPr>
            <p:cNvPr id="19" name="Flowchart: Connector 18"/>
            <p:cNvSpPr>
              <a:spLocks noChangeAspect="1"/>
            </p:cNvSpPr>
            <p:nvPr/>
          </p:nvSpPr>
          <p:spPr bwMode="auto">
            <a:xfrm>
              <a:off x="4724400" y="5372100"/>
              <a:ext cx="342900" cy="342900"/>
            </a:xfrm>
            <a:prstGeom prst="flowChartConnector">
              <a:avLst/>
            </a:prstGeom>
            <a:solidFill>
              <a:schemeClr val="accent2"/>
            </a:solidFill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C</a:t>
              </a:r>
            </a:p>
          </p:txBody>
        </p:sp>
        <p:sp>
          <p:nvSpPr>
            <p:cNvPr id="20" name="Flowchart: Connector 19"/>
            <p:cNvSpPr>
              <a:spLocks noChangeAspect="1"/>
            </p:cNvSpPr>
            <p:nvPr/>
          </p:nvSpPr>
          <p:spPr bwMode="auto">
            <a:xfrm>
              <a:off x="6477000" y="6210300"/>
              <a:ext cx="342900" cy="342900"/>
            </a:xfrm>
            <a:prstGeom prst="flowChartConnector">
              <a:avLst/>
            </a:prstGeom>
            <a:solidFill>
              <a:schemeClr val="accent3"/>
            </a:solidFill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673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shortest path?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a moment and try to find the shortest path from </a:t>
            </a:r>
            <a:r>
              <a:rPr lang="en-US" b="1" dirty="0">
                <a:solidFill>
                  <a:schemeClr val="accent1"/>
                </a:solidFill>
              </a:rPr>
              <a:t>A</a:t>
            </a:r>
            <a:r>
              <a:rPr lang="en-US" dirty="0"/>
              <a:t> to </a:t>
            </a:r>
            <a:r>
              <a:rPr lang="en-US" b="1" dirty="0">
                <a:solidFill>
                  <a:schemeClr val="accent3"/>
                </a:solidFill>
              </a:rPr>
              <a:t>E</a:t>
            </a:r>
            <a:r>
              <a:rPr lang="en-US" dirty="0"/>
              <a:t>.</a:t>
            </a:r>
          </a:p>
          <a:p>
            <a:r>
              <a:rPr lang="en-US" dirty="0"/>
              <a:t>The shortest path has cost 14 </a:t>
            </a:r>
          </a:p>
        </p:txBody>
      </p:sp>
      <p:sp>
        <p:nvSpPr>
          <p:cNvPr id="5" name="TextBox 4"/>
          <p:cNvSpPr txBox="1"/>
          <p:nvPr/>
        </p:nvSpPr>
        <p:spPr bwMode="auto">
          <a:xfrm>
            <a:off x="4876800" y="4495800"/>
            <a:ext cx="3000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cs typeface="Arial" pitchFamily="34" charset="0"/>
              </a:rPr>
              <a:t>5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7167564" y="5105400"/>
            <a:ext cx="3000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Arial" pitchFamily="34" charset="0"/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8080338" y="5181600"/>
            <a:ext cx="30328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cs typeface="Arial" pitchFamily="34" charset="0"/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6172201" y="6161088"/>
            <a:ext cx="4159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Arial" pitchFamily="34" charset="0"/>
              </a:rPr>
              <a:t>16</a:t>
            </a:r>
          </a:p>
        </p:txBody>
      </p:sp>
      <p:cxnSp>
        <p:nvCxnSpPr>
          <p:cNvPr id="9" name="Straight Connector 8"/>
          <p:cNvCxnSpPr>
            <a:stCxn id="16" idx="6"/>
            <a:endCxn id="19" idx="2"/>
          </p:cNvCxnSpPr>
          <p:nvPr/>
        </p:nvCxnSpPr>
        <p:spPr>
          <a:xfrm flipV="1">
            <a:off x="4914900" y="5467350"/>
            <a:ext cx="1333500" cy="152400"/>
          </a:xfrm>
          <a:prstGeom prst="line">
            <a:avLst/>
          </a:prstGeom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6" idx="7"/>
            <a:endCxn id="17" idx="3"/>
          </p:cNvCxnSpPr>
          <p:nvPr/>
        </p:nvCxnSpPr>
        <p:spPr>
          <a:xfrm rot="5400000" flipH="1" flipV="1">
            <a:off x="4673600" y="4483100"/>
            <a:ext cx="1206500" cy="825500"/>
          </a:xfrm>
          <a:prstGeom prst="line">
            <a:avLst/>
          </a:prstGeom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7" idx="6"/>
            <a:endCxn id="18" idx="1"/>
          </p:cNvCxnSpPr>
          <p:nvPr/>
        </p:nvCxnSpPr>
        <p:spPr>
          <a:xfrm>
            <a:off x="5981700" y="4171950"/>
            <a:ext cx="1612900" cy="412750"/>
          </a:xfrm>
          <a:prstGeom prst="line">
            <a:avLst/>
          </a:prstGeom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8" idx="3"/>
            <a:endCxn id="19" idx="6"/>
          </p:cNvCxnSpPr>
          <p:nvPr/>
        </p:nvCxnSpPr>
        <p:spPr>
          <a:xfrm rot="5400000">
            <a:off x="6772275" y="4645025"/>
            <a:ext cx="641350" cy="1003300"/>
          </a:xfrm>
          <a:prstGeom prst="line">
            <a:avLst/>
          </a:prstGeom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20" idx="0"/>
            <a:endCxn id="18" idx="5"/>
          </p:cNvCxnSpPr>
          <p:nvPr/>
        </p:nvCxnSpPr>
        <p:spPr>
          <a:xfrm rot="16200000" flipV="1">
            <a:off x="7350125" y="5311775"/>
            <a:ext cx="1308100" cy="336550"/>
          </a:xfrm>
          <a:prstGeom prst="line">
            <a:avLst/>
          </a:prstGeom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20" idx="2"/>
            <a:endCxn id="16" idx="5"/>
          </p:cNvCxnSpPr>
          <p:nvPr/>
        </p:nvCxnSpPr>
        <p:spPr>
          <a:xfrm rot="10800000">
            <a:off x="4864100" y="5740400"/>
            <a:ext cx="3136900" cy="565150"/>
          </a:xfrm>
          <a:prstGeom prst="line">
            <a:avLst/>
          </a:prstGeom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9" idx="1"/>
            <a:endCxn id="17" idx="5"/>
          </p:cNvCxnSpPr>
          <p:nvPr/>
        </p:nvCxnSpPr>
        <p:spPr>
          <a:xfrm rot="16200000" flipV="1">
            <a:off x="5588000" y="4635500"/>
            <a:ext cx="1054100" cy="368300"/>
          </a:xfrm>
          <a:prstGeom prst="line">
            <a:avLst/>
          </a:prstGeom>
          <a:ln w="38100" cmpd="sng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Connector 15"/>
          <p:cNvSpPr>
            <a:spLocks noChangeAspect="1"/>
          </p:cNvSpPr>
          <p:nvPr/>
        </p:nvSpPr>
        <p:spPr bwMode="auto">
          <a:xfrm>
            <a:off x="4572000" y="5448300"/>
            <a:ext cx="342900" cy="342900"/>
          </a:xfrm>
          <a:prstGeom prst="flowChartConnector">
            <a:avLst/>
          </a:prstGeom>
          <a:solidFill>
            <a:schemeClr val="accent1"/>
          </a:solidFill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17" name="Flowchart: Connector 16"/>
          <p:cNvSpPr>
            <a:spLocks noChangeAspect="1"/>
          </p:cNvSpPr>
          <p:nvPr/>
        </p:nvSpPr>
        <p:spPr bwMode="auto">
          <a:xfrm>
            <a:off x="5638800" y="4000500"/>
            <a:ext cx="342900" cy="342900"/>
          </a:xfrm>
          <a:prstGeom prst="flowChartConnector">
            <a:avLst/>
          </a:prstGeom>
          <a:solidFill>
            <a:schemeClr val="accent4"/>
          </a:solidFill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18" name="Flowchart: Connector 17"/>
          <p:cNvSpPr>
            <a:spLocks noChangeAspect="1"/>
          </p:cNvSpPr>
          <p:nvPr/>
        </p:nvSpPr>
        <p:spPr bwMode="auto">
          <a:xfrm>
            <a:off x="7543800" y="4533900"/>
            <a:ext cx="342900" cy="342900"/>
          </a:xfrm>
          <a:prstGeom prst="flowChartConnector">
            <a:avLst/>
          </a:prstGeom>
          <a:solidFill>
            <a:schemeClr val="accent6"/>
          </a:solidFill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19" name="Flowchart: Connector 18"/>
          <p:cNvSpPr>
            <a:spLocks noChangeAspect="1"/>
          </p:cNvSpPr>
          <p:nvPr/>
        </p:nvSpPr>
        <p:spPr bwMode="auto">
          <a:xfrm>
            <a:off x="6248400" y="5295900"/>
            <a:ext cx="342900" cy="342900"/>
          </a:xfrm>
          <a:prstGeom prst="flowChartConnector">
            <a:avLst/>
          </a:prstGeom>
          <a:solidFill>
            <a:schemeClr val="accent2"/>
          </a:solidFill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20" name="Flowchart: Connector 19"/>
          <p:cNvSpPr>
            <a:spLocks noChangeAspect="1"/>
          </p:cNvSpPr>
          <p:nvPr/>
        </p:nvSpPr>
        <p:spPr bwMode="auto">
          <a:xfrm>
            <a:off x="8001000" y="6134100"/>
            <a:ext cx="342900" cy="342900"/>
          </a:xfrm>
          <a:prstGeom prst="flowChartConnector">
            <a:avLst/>
          </a:prstGeom>
          <a:solidFill>
            <a:schemeClr val="accent3"/>
          </a:solidFill>
          <a:ln w="38100" cmpd="sng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72200" y="4560888"/>
            <a:ext cx="3048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86400" y="5105400"/>
            <a:ext cx="304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29400" y="3886200"/>
            <a:ext cx="304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6</a:t>
            </a:r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4572002" y="4293186"/>
            <a:ext cx="1117019" cy="1498015"/>
            <a:chOff x="3200322" y="4369967"/>
            <a:chExt cx="1116437" cy="1497432"/>
          </a:xfrm>
        </p:grpSpPr>
        <p:sp>
          <p:nvSpPr>
            <p:cNvPr id="26" name="Flowchart: Connector 25"/>
            <p:cNvSpPr>
              <a:spLocks noChangeAspect="1"/>
            </p:cNvSpPr>
            <p:nvPr/>
          </p:nvSpPr>
          <p:spPr bwMode="auto">
            <a:xfrm>
              <a:off x="3200322" y="5524632"/>
              <a:ext cx="342721" cy="342767"/>
            </a:xfrm>
            <a:prstGeom prst="flowChartConnector">
              <a:avLst/>
            </a:prstGeom>
            <a:solidFill>
              <a:schemeClr val="accent1"/>
            </a:solidFill>
            <a:ln w="38100" cmpd="sng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A</a:t>
              </a:r>
            </a:p>
          </p:txBody>
        </p:sp>
        <p:cxnSp>
          <p:nvCxnSpPr>
            <p:cNvPr id="27" name="Straight Connector 26"/>
            <p:cNvCxnSpPr>
              <a:stCxn id="26" idx="7"/>
              <a:endCxn id="28" idx="3"/>
            </p:cNvCxnSpPr>
            <p:nvPr/>
          </p:nvCxnSpPr>
          <p:spPr>
            <a:xfrm rot="5400000" flipH="1" flipV="1">
              <a:off x="3302374" y="4560445"/>
              <a:ext cx="1204863" cy="823907"/>
            </a:xfrm>
            <a:prstGeom prst="line">
              <a:avLst/>
            </a:prstGeom>
            <a:ln w="38100" cmpd="sng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5638805" y="4000502"/>
            <a:ext cx="659815" cy="1345619"/>
            <a:chOff x="4114800" y="4076700"/>
            <a:chExt cx="659232" cy="1345036"/>
          </a:xfrm>
        </p:grpSpPr>
        <p:sp>
          <p:nvSpPr>
            <p:cNvPr id="28" name="Flowchart: Connector 27"/>
            <p:cNvSpPr>
              <a:spLocks noChangeAspect="1"/>
            </p:cNvSpPr>
            <p:nvPr/>
          </p:nvSpPr>
          <p:spPr bwMode="auto">
            <a:xfrm>
              <a:off x="4114800" y="4076700"/>
              <a:ext cx="342597" cy="342752"/>
            </a:xfrm>
            <a:prstGeom prst="flowChartConnector">
              <a:avLst/>
            </a:prstGeom>
            <a:solidFill>
              <a:schemeClr val="accent4"/>
            </a:solidFill>
            <a:ln w="38100" cmpd="sng">
              <a:solidFill>
                <a:srgbClr val="FF0000"/>
              </a:solidFill>
              <a:headEnd type="triangl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B</a:t>
              </a:r>
            </a:p>
          </p:txBody>
        </p:sp>
        <p:cxnSp>
          <p:nvCxnSpPr>
            <p:cNvPr id="32" name="Straight Connector 31"/>
            <p:cNvCxnSpPr>
              <a:stCxn id="33" idx="1"/>
              <a:endCxn id="28" idx="5"/>
            </p:cNvCxnSpPr>
            <p:nvPr/>
          </p:nvCxnSpPr>
          <p:spPr>
            <a:xfrm rot="16200000" flipV="1">
              <a:off x="4064389" y="4712093"/>
              <a:ext cx="1052479" cy="366807"/>
            </a:xfrm>
            <a:prstGeom prst="line">
              <a:avLst/>
            </a:prstGeom>
            <a:ln w="38100" cmpd="sng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39"/>
          <p:cNvGrpSpPr>
            <a:grpSpLocks/>
          </p:cNvGrpSpPr>
          <p:nvPr/>
        </p:nvGrpSpPr>
        <p:grpSpPr bwMode="auto">
          <a:xfrm>
            <a:off x="6248401" y="4826583"/>
            <a:ext cx="1345616" cy="812220"/>
            <a:chOff x="4724400" y="4903363"/>
            <a:chExt cx="1345033" cy="811637"/>
          </a:xfrm>
        </p:grpSpPr>
        <p:sp>
          <p:nvSpPr>
            <p:cNvPr id="33" name="Flowchart: Connector 32"/>
            <p:cNvSpPr>
              <a:spLocks noChangeAspect="1"/>
            </p:cNvSpPr>
            <p:nvPr/>
          </p:nvSpPr>
          <p:spPr bwMode="auto">
            <a:xfrm>
              <a:off x="4724400" y="5372346"/>
              <a:ext cx="342752" cy="342654"/>
            </a:xfrm>
            <a:prstGeom prst="flowChartConnector">
              <a:avLst/>
            </a:prstGeom>
            <a:solidFill>
              <a:schemeClr val="accent2"/>
            </a:solidFill>
            <a:ln w="38100" cmpd="sng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C</a:t>
              </a:r>
            </a:p>
          </p:txBody>
        </p:sp>
        <p:cxnSp>
          <p:nvCxnSpPr>
            <p:cNvPr id="39" name="Straight Connector 38"/>
            <p:cNvCxnSpPr>
              <a:stCxn id="33" idx="6"/>
              <a:endCxn id="37" idx="3"/>
            </p:cNvCxnSpPr>
            <p:nvPr/>
          </p:nvCxnSpPr>
          <p:spPr>
            <a:xfrm flipV="1">
              <a:off x="5067152" y="4903363"/>
              <a:ext cx="1002281" cy="640310"/>
            </a:xfrm>
            <a:prstGeom prst="line">
              <a:avLst/>
            </a:prstGeom>
            <a:ln w="38100" cmpd="sng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43"/>
          <p:cNvGrpSpPr>
            <a:grpSpLocks/>
          </p:cNvGrpSpPr>
          <p:nvPr/>
        </p:nvGrpSpPr>
        <p:grpSpPr bwMode="auto">
          <a:xfrm>
            <a:off x="7543800" y="4533900"/>
            <a:ext cx="800100" cy="1943100"/>
            <a:chOff x="6019800" y="4610100"/>
            <a:chExt cx="800100" cy="1943100"/>
          </a:xfrm>
        </p:grpSpPr>
        <p:sp>
          <p:nvSpPr>
            <p:cNvPr id="37" name="Flowchart: Connector 36"/>
            <p:cNvSpPr>
              <a:spLocks noChangeAspect="1"/>
            </p:cNvSpPr>
            <p:nvPr/>
          </p:nvSpPr>
          <p:spPr bwMode="auto">
            <a:xfrm>
              <a:off x="6019800" y="4610100"/>
              <a:ext cx="342900" cy="342900"/>
            </a:xfrm>
            <a:prstGeom prst="flowChartConnector">
              <a:avLst/>
            </a:prstGeom>
            <a:solidFill>
              <a:schemeClr val="accent6"/>
            </a:solidFill>
            <a:ln w="38100" cmpd="sng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D</a:t>
              </a:r>
            </a:p>
          </p:txBody>
        </p:sp>
        <p:sp>
          <p:nvSpPr>
            <p:cNvPr id="41" name="Flowchart: Connector 40"/>
            <p:cNvSpPr>
              <a:spLocks noChangeAspect="1"/>
            </p:cNvSpPr>
            <p:nvPr/>
          </p:nvSpPr>
          <p:spPr bwMode="auto">
            <a:xfrm>
              <a:off x="6477000" y="6210300"/>
              <a:ext cx="342900" cy="342900"/>
            </a:xfrm>
            <a:prstGeom prst="flowChartConnector">
              <a:avLst/>
            </a:prstGeom>
            <a:solidFill>
              <a:schemeClr val="accent3"/>
            </a:solidFill>
            <a:ln w="38100" cmpd="sng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E</a:t>
              </a:r>
            </a:p>
          </p:txBody>
        </p:sp>
        <p:cxnSp>
          <p:nvCxnSpPr>
            <p:cNvPr id="43" name="Straight Connector 42"/>
            <p:cNvCxnSpPr>
              <a:stCxn id="37" idx="5"/>
              <a:endCxn id="41" idx="0"/>
            </p:cNvCxnSpPr>
            <p:nvPr/>
          </p:nvCxnSpPr>
          <p:spPr>
            <a:xfrm rot="16200000" flipH="1">
              <a:off x="5826125" y="5387975"/>
              <a:ext cx="1308100" cy="336550"/>
            </a:xfrm>
            <a:prstGeom prst="line">
              <a:avLst/>
            </a:prstGeom>
            <a:ln w="38100" cmpd="sng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9088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2736</TotalTime>
  <Words>1073</Words>
  <Application>Microsoft Office PowerPoint</Application>
  <PresentationFormat>Widescreen</PresentationFormat>
  <Paragraphs>330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3</vt:lpstr>
      <vt:lpstr>Assignment 5</vt:lpstr>
      <vt:lpstr>Shortest Paths</vt:lpstr>
      <vt:lpstr>Google Maps</vt:lpstr>
      <vt:lpstr>Shortest paths</vt:lpstr>
      <vt:lpstr>What’s the shortest path?</vt:lpstr>
      <vt:lpstr>How can we always find the shortest path?</vt:lpstr>
      <vt:lpstr>Dijkstra’s Algorithm</vt:lpstr>
      <vt:lpstr>Dijkstra’s Algorithm</vt:lpstr>
      <vt:lpstr>Example for Dijkstra</vt:lpstr>
      <vt:lpstr>Features of Dijkstra</vt:lpstr>
      <vt:lpstr>Dijkstra's running time</vt:lpstr>
      <vt:lpstr>Dijkstra's practice</vt:lpstr>
      <vt:lpstr>Matching</vt:lpstr>
      <vt:lpstr>Bipartite graphs</vt:lpstr>
      <vt:lpstr>Bipartite graph</vt:lpstr>
      <vt:lpstr>Maximum matching</vt:lpstr>
      <vt:lpstr>Matching algorithm</vt:lpstr>
      <vt:lpstr>Match the graph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322</cp:revision>
  <dcterms:created xsi:type="dcterms:W3CDTF">2009-08-24T20:26:10Z</dcterms:created>
  <dcterms:modified xsi:type="dcterms:W3CDTF">2024-10-28T14:45:13Z</dcterms:modified>
</cp:coreProperties>
</file>